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11"/>
  </p:notesMasterIdLst>
  <p:sldIdLst>
    <p:sldId id="257" r:id="rId4"/>
    <p:sldId id="674" r:id="rId5"/>
    <p:sldId id="682" r:id="rId6"/>
    <p:sldId id="260" r:id="rId7"/>
    <p:sldId id="684" r:id="rId8"/>
    <p:sldId id="687" r:id="rId9"/>
    <p:sldId id="6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FE6411-7103-4A3B-978A-609A168622EC}">
          <p14:sldIdLst>
            <p14:sldId id="257"/>
            <p14:sldId id="674"/>
            <p14:sldId id="682"/>
            <p14:sldId id="260"/>
            <p14:sldId id="684"/>
            <p14:sldId id="687"/>
            <p14:sldId id="6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1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A5E28-7A33-4272-B36B-A1A64A38A809}" type="doc">
      <dgm:prSet loTypeId="urn:microsoft.com/office/officeart/2008/layout/Pictu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F4E2529-AC18-46D1-9CAC-065F6044AF80}">
      <dgm:prSet phldrT="[Text]"/>
      <dgm:spPr/>
      <dgm:t>
        <a:bodyPr/>
        <a:lstStyle/>
        <a:p>
          <a:r>
            <a:rPr lang="en-GB" b="1" dirty="0">
              <a:latin typeface="Arial Black" panose="020B0A04020102020204" pitchFamily="34" charset="0"/>
            </a:rPr>
            <a:t>Your Challenge Coaches</a:t>
          </a:r>
          <a:endParaRPr lang="en-GB" dirty="0"/>
        </a:p>
      </dgm:t>
    </dgm:pt>
    <dgm:pt modelId="{B196C1AA-F978-4672-A69F-65BAA6BCD6CF}" type="parTrans" cxnId="{B5E88150-F434-4FF4-8964-6B06C2CD2C37}">
      <dgm:prSet/>
      <dgm:spPr/>
      <dgm:t>
        <a:bodyPr/>
        <a:lstStyle/>
        <a:p>
          <a:endParaRPr lang="en-GB"/>
        </a:p>
      </dgm:t>
    </dgm:pt>
    <dgm:pt modelId="{62D64F75-2F5E-4559-B182-DA5830A52CF7}" type="sibTrans" cxnId="{B5E88150-F434-4FF4-8964-6B06C2CD2C37}">
      <dgm:prSet/>
      <dgm:spPr/>
      <dgm:t>
        <a:bodyPr/>
        <a:lstStyle/>
        <a:p>
          <a:endParaRPr lang="en-GB"/>
        </a:p>
      </dgm:t>
    </dgm:pt>
    <dgm:pt modelId="{E8D9C113-EC02-4B7D-B1D7-37C67F180CC9}">
      <dgm:prSet phldrT="[Text]"/>
      <dgm:spPr/>
      <dgm:t>
        <a:bodyPr/>
        <a:lstStyle/>
        <a:p>
          <a:r>
            <a:rPr lang="en-GB" b="1" dirty="0">
              <a:latin typeface="Arial Black" panose="020B0A04020102020204" pitchFamily="34" charset="0"/>
            </a:rPr>
            <a:t>Nicola Platts</a:t>
          </a:r>
          <a:endParaRPr lang="en-GB" dirty="0"/>
        </a:p>
      </dgm:t>
    </dgm:pt>
    <dgm:pt modelId="{D0965E75-B38E-41C6-B0EF-1945176239E0}" type="parTrans" cxnId="{BE464C53-FD69-4031-8AD0-D7BA84BD9F1D}">
      <dgm:prSet/>
      <dgm:spPr/>
      <dgm:t>
        <a:bodyPr/>
        <a:lstStyle/>
        <a:p>
          <a:endParaRPr lang="en-GB"/>
        </a:p>
      </dgm:t>
    </dgm:pt>
    <dgm:pt modelId="{198B39AA-C2DB-4C55-87FD-8AAD646342A4}" type="sibTrans" cxnId="{BE464C53-FD69-4031-8AD0-D7BA84BD9F1D}">
      <dgm:prSet/>
      <dgm:spPr/>
      <dgm:t>
        <a:bodyPr/>
        <a:lstStyle/>
        <a:p>
          <a:endParaRPr lang="en-GB"/>
        </a:p>
      </dgm:t>
    </dgm:pt>
    <dgm:pt modelId="{A3DF9511-5981-4865-83D2-B3E4B45E7280}">
      <dgm:prSet phldrT="[Text]"/>
      <dgm:spPr/>
      <dgm:t>
        <a:bodyPr/>
        <a:lstStyle/>
        <a:p>
          <a:r>
            <a:rPr lang="en-GB" b="1" dirty="0">
              <a:latin typeface="Arial Black" panose="020B0A04020102020204" pitchFamily="34" charset="0"/>
            </a:rPr>
            <a:t>Jo Hardwick</a:t>
          </a:r>
          <a:endParaRPr lang="en-GB" dirty="0"/>
        </a:p>
      </dgm:t>
    </dgm:pt>
    <dgm:pt modelId="{2228D2DC-A1AF-430E-8F39-2B8ABBDB53E6}" type="parTrans" cxnId="{CE5D5DCA-2CE9-409A-8FD7-11070E0E7AF2}">
      <dgm:prSet/>
      <dgm:spPr/>
      <dgm:t>
        <a:bodyPr/>
        <a:lstStyle/>
        <a:p>
          <a:endParaRPr lang="en-GB"/>
        </a:p>
      </dgm:t>
    </dgm:pt>
    <dgm:pt modelId="{111DAFE4-2B98-452E-8431-42F815D83CBE}" type="sibTrans" cxnId="{CE5D5DCA-2CE9-409A-8FD7-11070E0E7AF2}">
      <dgm:prSet/>
      <dgm:spPr/>
      <dgm:t>
        <a:bodyPr/>
        <a:lstStyle/>
        <a:p>
          <a:endParaRPr lang="en-GB"/>
        </a:p>
      </dgm:t>
    </dgm:pt>
    <dgm:pt modelId="{0634F2BB-0177-456D-987A-5471E4B39C97}">
      <dgm:prSet phldrT="[Text]"/>
      <dgm:spPr/>
      <dgm:t>
        <a:bodyPr/>
        <a:lstStyle/>
        <a:p>
          <a:r>
            <a:rPr lang="en-GB" b="1">
              <a:latin typeface="Arial Black" panose="020B0A04020102020204" pitchFamily="34" charset="0"/>
            </a:rPr>
            <a:t>Jane Robinson</a:t>
          </a:r>
          <a:endParaRPr lang="en-GB" dirty="0"/>
        </a:p>
      </dgm:t>
    </dgm:pt>
    <dgm:pt modelId="{6A1B5E2D-AEF3-4761-B99C-C2541D93BC53}" type="parTrans" cxnId="{B21A4D1B-78AC-4BC5-AC1E-8872D20870F8}">
      <dgm:prSet/>
      <dgm:spPr/>
      <dgm:t>
        <a:bodyPr/>
        <a:lstStyle/>
        <a:p>
          <a:endParaRPr lang="en-GB"/>
        </a:p>
      </dgm:t>
    </dgm:pt>
    <dgm:pt modelId="{33FD0D48-C507-4D4F-B744-3E62C16B5077}" type="sibTrans" cxnId="{B21A4D1B-78AC-4BC5-AC1E-8872D20870F8}">
      <dgm:prSet/>
      <dgm:spPr/>
      <dgm:t>
        <a:bodyPr/>
        <a:lstStyle/>
        <a:p>
          <a:endParaRPr lang="en-GB"/>
        </a:p>
      </dgm:t>
    </dgm:pt>
    <dgm:pt modelId="{784B1680-A13B-48ED-92B3-E163BEA17F1D}" type="pres">
      <dgm:prSet presAssocID="{F60A5E28-7A33-4272-B36B-A1A64A38A80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1DF7C91-E0FE-4B9F-AEA7-3AB2D46BCFEE}" type="pres">
      <dgm:prSet presAssocID="{0F4E2529-AC18-46D1-9CAC-065F6044AF80}" presName="root" presStyleCnt="0">
        <dgm:presLayoutVars>
          <dgm:chMax/>
          <dgm:chPref val="4"/>
        </dgm:presLayoutVars>
      </dgm:prSet>
      <dgm:spPr/>
    </dgm:pt>
    <dgm:pt modelId="{B51027D2-30A2-46CF-9BCE-72CB3887D57A}" type="pres">
      <dgm:prSet presAssocID="{0F4E2529-AC18-46D1-9CAC-065F6044AF80}" presName="rootComposite" presStyleCnt="0">
        <dgm:presLayoutVars/>
      </dgm:prSet>
      <dgm:spPr/>
    </dgm:pt>
    <dgm:pt modelId="{B80C61E1-0311-46D1-91C3-744615924D99}" type="pres">
      <dgm:prSet presAssocID="{0F4E2529-AC18-46D1-9CAC-065F6044AF80}" presName="rootText" presStyleLbl="node0" presStyleIdx="0" presStyleCnt="1">
        <dgm:presLayoutVars>
          <dgm:chMax/>
          <dgm:chPref val="4"/>
        </dgm:presLayoutVars>
      </dgm:prSet>
      <dgm:spPr/>
    </dgm:pt>
    <dgm:pt modelId="{977920E5-D882-44D0-BDED-1364BCECFE61}" type="pres">
      <dgm:prSet presAssocID="{0F4E2529-AC18-46D1-9CAC-065F6044AF80}" presName="childShape" presStyleCnt="0">
        <dgm:presLayoutVars>
          <dgm:chMax val="0"/>
          <dgm:chPref val="0"/>
        </dgm:presLayoutVars>
      </dgm:prSet>
      <dgm:spPr/>
    </dgm:pt>
    <dgm:pt modelId="{EA5CE0B5-8E37-4F42-99E1-2C66CCC2DC25}" type="pres">
      <dgm:prSet presAssocID="{E8D9C113-EC02-4B7D-B1D7-37C67F180CC9}" presName="childComposite" presStyleCnt="0">
        <dgm:presLayoutVars>
          <dgm:chMax val="0"/>
          <dgm:chPref val="0"/>
        </dgm:presLayoutVars>
      </dgm:prSet>
      <dgm:spPr/>
    </dgm:pt>
    <dgm:pt modelId="{1471D03A-963A-46FE-B6E0-2730E846F4BB}" type="pres">
      <dgm:prSet presAssocID="{E8D9C113-EC02-4B7D-B1D7-37C67F180CC9}" presName="Image" presStyleLbl="node1" presStyleIdx="0" presStyleCnt="3"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5302B5FC-B8F4-4EA6-93D2-0B68D8FF890A}" type="pres">
      <dgm:prSet presAssocID="{E8D9C113-EC02-4B7D-B1D7-37C67F180CC9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E6B914D3-2841-43E2-AB1F-0CE5098E1458}" type="pres">
      <dgm:prSet presAssocID="{A3DF9511-5981-4865-83D2-B3E4B45E7280}" presName="childComposite" presStyleCnt="0">
        <dgm:presLayoutVars>
          <dgm:chMax val="0"/>
          <dgm:chPref val="0"/>
        </dgm:presLayoutVars>
      </dgm:prSet>
      <dgm:spPr/>
    </dgm:pt>
    <dgm:pt modelId="{21BC8233-57DF-447B-A036-AF990B1CCDE0}" type="pres">
      <dgm:prSet presAssocID="{A3DF9511-5981-4865-83D2-B3E4B45E7280}" presName="Image" presStyleLbl="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888354B8-5F72-4C1E-8838-C19F8AFB1F0D}" type="pres">
      <dgm:prSet presAssocID="{A3DF9511-5981-4865-83D2-B3E4B45E7280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AA3CF02B-A3D9-41BF-9468-BA279E893A81}" type="pres">
      <dgm:prSet presAssocID="{0634F2BB-0177-456D-987A-5471E4B39C97}" presName="childComposite" presStyleCnt="0">
        <dgm:presLayoutVars>
          <dgm:chMax val="0"/>
          <dgm:chPref val="0"/>
        </dgm:presLayoutVars>
      </dgm:prSet>
      <dgm:spPr/>
    </dgm:pt>
    <dgm:pt modelId="{4244E432-6AD4-47C7-AC5D-17585BCC9BC3}" type="pres">
      <dgm:prSet presAssocID="{0634F2BB-0177-456D-987A-5471E4B39C97}" presName="Image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85B5CB9F-B914-4171-B02E-080757103229}" type="pres">
      <dgm:prSet presAssocID="{0634F2BB-0177-456D-987A-5471E4B39C97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21A4D1B-78AC-4BC5-AC1E-8872D20870F8}" srcId="{0F4E2529-AC18-46D1-9CAC-065F6044AF80}" destId="{0634F2BB-0177-456D-987A-5471E4B39C97}" srcOrd="2" destOrd="0" parTransId="{6A1B5E2D-AEF3-4761-B99C-C2541D93BC53}" sibTransId="{33FD0D48-C507-4D4F-B744-3E62C16B5077}"/>
    <dgm:cxn modelId="{DA700622-C6D3-490A-BF05-0FEA674416D2}" type="presOf" srcId="{A3DF9511-5981-4865-83D2-B3E4B45E7280}" destId="{888354B8-5F72-4C1E-8838-C19F8AFB1F0D}" srcOrd="0" destOrd="0" presId="urn:microsoft.com/office/officeart/2008/layout/PictureAccentList"/>
    <dgm:cxn modelId="{80FCDB4D-9AA0-467B-BFF1-ADAAB9688C6A}" type="presOf" srcId="{0F4E2529-AC18-46D1-9CAC-065F6044AF80}" destId="{B80C61E1-0311-46D1-91C3-744615924D99}" srcOrd="0" destOrd="0" presId="urn:microsoft.com/office/officeart/2008/layout/PictureAccentList"/>
    <dgm:cxn modelId="{B5E88150-F434-4FF4-8964-6B06C2CD2C37}" srcId="{F60A5E28-7A33-4272-B36B-A1A64A38A809}" destId="{0F4E2529-AC18-46D1-9CAC-065F6044AF80}" srcOrd="0" destOrd="0" parTransId="{B196C1AA-F978-4672-A69F-65BAA6BCD6CF}" sibTransId="{62D64F75-2F5E-4559-B182-DA5830A52CF7}"/>
    <dgm:cxn modelId="{BE464C53-FD69-4031-8AD0-D7BA84BD9F1D}" srcId="{0F4E2529-AC18-46D1-9CAC-065F6044AF80}" destId="{E8D9C113-EC02-4B7D-B1D7-37C67F180CC9}" srcOrd="0" destOrd="0" parTransId="{D0965E75-B38E-41C6-B0EF-1945176239E0}" sibTransId="{198B39AA-C2DB-4C55-87FD-8AAD646342A4}"/>
    <dgm:cxn modelId="{A633B0B0-46E6-4687-885B-B7E3385AAE3C}" type="presOf" srcId="{0634F2BB-0177-456D-987A-5471E4B39C97}" destId="{85B5CB9F-B914-4171-B02E-080757103229}" srcOrd="0" destOrd="0" presId="urn:microsoft.com/office/officeart/2008/layout/PictureAccentList"/>
    <dgm:cxn modelId="{85BEA5C0-E410-4ED8-82C0-98CBB6112EF6}" type="presOf" srcId="{F60A5E28-7A33-4272-B36B-A1A64A38A809}" destId="{784B1680-A13B-48ED-92B3-E163BEA17F1D}" srcOrd="0" destOrd="0" presId="urn:microsoft.com/office/officeart/2008/layout/PictureAccentList"/>
    <dgm:cxn modelId="{CE5D5DCA-2CE9-409A-8FD7-11070E0E7AF2}" srcId="{0F4E2529-AC18-46D1-9CAC-065F6044AF80}" destId="{A3DF9511-5981-4865-83D2-B3E4B45E7280}" srcOrd="1" destOrd="0" parTransId="{2228D2DC-A1AF-430E-8F39-2B8ABBDB53E6}" sibTransId="{111DAFE4-2B98-452E-8431-42F815D83CBE}"/>
    <dgm:cxn modelId="{C1745AD3-E360-4645-98EC-3C0CFC83D2D5}" type="presOf" srcId="{E8D9C113-EC02-4B7D-B1D7-37C67F180CC9}" destId="{5302B5FC-B8F4-4EA6-93D2-0B68D8FF890A}" srcOrd="0" destOrd="0" presId="urn:microsoft.com/office/officeart/2008/layout/PictureAccentList"/>
    <dgm:cxn modelId="{2A934365-4666-46AA-AB66-9A1C1C5BBCE5}" type="presParOf" srcId="{784B1680-A13B-48ED-92B3-E163BEA17F1D}" destId="{C1DF7C91-E0FE-4B9F-AEA7-3AB2D46BCFEE}" srcOrd="0" destOrd="0" presId="urn:microsoft.com/office/officeart/2008/layout/PictureAccentList"/>
    <dgm:cxn modelId="{E29BFB29-9C13-412E-AAB5-85A92BCFA0EC}" type="presParOf" srcId="{C1DF7C91-E0FE-4B9F-AEA7-3AB2D46BCFEE}" destId="{B51027D2-30A2-46CF-9BCE-72CB3887D57A}" srcOrd="0" destOrd="0" presId="urn:microsoft.com/office/officeart/2008/layout/PictureAccentList"/>
    <dgm:cxn modelId="{62BC0D48-129D-4A7E-9CAC-84548C0EAD83}" type="presParOf" srcId="{B51027D2-30A2-46CF-9BCE-72CB3887D57A}" destId="{B80C61E1-0311-46D1-91C3-744615924D99}" srcOrd="0" destOrd="0" presId="urn:microsoft.com/office/officeart/2008/layout/PictureAccentList"/>
    <dgm:cxn modelId="{24931354-0884-407F-9579-B7722CEED2F5}" type="presParOf" srcId="{C1DF7C91-E0FE-4B9F-AEA7-3AB2D46BCFEE}" destId="{977920E5-D882-44D0-BDED-1364BCECFE61}" srcOrd="1" destOrd="0" presId="urn:microsoft.com/office/officeart/2008/layout/PictureAccentList"/>
    <dgm:cxn modelId="{42030C06-A97D-4E4A-9423-676B7729AD92}" type="presParOf" srcId="{977920E5-D882-44D0-BDED-1364BCECFE61}" destId="{EA5CE0B5-8E37-4F42-99E1-2C66CCC2DC25}" srcOrd="0" destOrd="0" presId="urn:microsoft.com/office/officeart/2008/layout/PictureAccentList"/>
    <dgm:cxn modelId="{C023DCD0-BC14-417F-8E56-E3C35200C27C}" type="presParOf" srcId="{EA5CE0B5-8E37-4F42-99E1-2C66CCC2DC25}" destId="{1471D03A-963A-46FE-B6E0-2730E846F4BB}" srcOrd="0" destOrd="0" presId="urn:microsoft.com/office/officeart/2008/layout/PictureAccentList"/>
    <dgm:cxn modelId="{05FFF6FD-E1ED-47FB-A0B9-58AAEDDED8E4}" type="presParOf" srcId="{EA5CE0B5-8E37-4F42-99E1-2C66CCC2DC25}" destId="{5302B5FC-B8F4-4EA6-93D2-0B68D8FF890A}" srcOrd="1" destOrd="0" presId="urn:microsoft.com/office/officeart/2008/layout/PictureAccentList"/>
    <dgm:cxn modelId="{9E609450-BBB2-4F03-9189-5E20285B8BB9}" type="presParOf" srcId="{977920E5-D882-44D0-BDED-1364BCECFE61}" destId="{E6B914D3-2841-43E2-AB1F-0CE5098E1458}" srcOrd="1" destOrd="0" presId="urn:microsoft.com/office/officeart/2008/layout/PictureAccentList"/>
    <dgm:cxn modelId="{F293ADA9-B7AD-482D-967A-A2CDCF9FF5A1}" type="presParOf" srcId="{E6B914D3-2841-43E2-AB1F-0CE5098E1458}" destId="{21BC8233-57DF-447B-A036-AF990B1CCDE0}" srcOrd="0" destOrd="0" presId="urn:microsoft.com/office/officeart/2008/layout/PictureAccentList"/>
    <dgm:cxn modelId="{74B80BB3-3A0F-4F10-AD50-7B1F3AF7A549}" type="presParOf" srcId="{E6B914D3-2841-43E2-AB1F-0CE5098E1458}" destId="{888354B8-5F72-4C1E-8838-C19F8AFB1F0D}" srcOrd="1" destOrd="0" presId="urn:microsoft.com/office/officeart/2008/layout/PictureAccentList"/>
    <dgm:cxn modelId="{B705F2D1-C242-499C-860B-16F8B0FDD583}" type="presParOf" srcId="{977920E5-D882-44D0-BDED-1364BCECFE61}" destId="{AA3CF02B-A3D9-41BF-9468-BA279E893A81}" srcOrd="2" destOrd="0" presId="urn:microsoft.com/office/officeart/2008/layout/PictureAccentList"/>
    <dgm:cxn modelId="{5BF0C369-1087-467A-8878-0138AB2DD423}" type="presParOf" srcId="{AA3CF02B-A3D9-41BF-9468-BA279E893A81}" destId="{4244E432-6AD4-47C7-AC5D-17585BCC9BC3}" srcOrd="0" destOrd="0" presId="urn:microsoft.com/office/officeart/2008/layout/PictureAccentList"/>
    <dgm:cxn modelId="{4979606D-94A0-4503-BE86-CA174296E96E}" type="presParOf" srcId="{AA3CF02B-A3D9-41BF-9468-BA279E893A81}" destId="{85B5CB9F-B914-4171-B02E-08075710322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C61E1-0311-46D1-91C3-744615924D99}">
      <dsp:nvSpPr>
        <dsp:cNvPr id="0" name=""/>
        <dsp:cNvSpPr/>
      </dsp:nvSpPr>
      <dsp:spPr>
        <a:xfrm>
          <a:off x="497571" y="2489"/>
          <a:ext cx="9403090" cy="1496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300" b="1" kern="1200" dirty="0">
              <a:latin typeface="Arial Black" panose="020B0A04020102020204" pitchFamily="34" charset="0"/>
            </a:rPr>
            <a:t>Your Challenge Coaches</a:t>
          </a:r>
          <a:endParaRPr lang="en-GB" sz="5300" kern="1200" dirty="0"/>
        </a:p>
      </dsp:txBody>
      <dsp:txXfrm>
        <a:off x="541411" y="46329"/>
        <a:ext cx="9315410" cy="1409140"/>
      </dsp:txXfrm>
    </dsp:sp>
    <dsp:sp modelId="{1471D03A-963A-46FE-B6E0-2730E846F4BB}">
      <dsp:nvSpPr>
        <dsp:cNvPr id="0" name=""/>
        <dsp:cNvSpPr/>
      </dsp:nvSpPr>
      <dsp:spPr>
        <a:xfrm>
          <a:off x="497571" y="1768737"/>
          <a:ext cx="1496820" cy="149682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2B5FC-B8F4-4EA6-93D2-0B68D8FF890A}">
      <dsp:nvSpPr>
        <dsp:cNvPr id="0" name=""/>
        <dsp:cNvSpPr/>
      </dsp:nvSpPr>
      <dsp:spPr>
        <a:xfrm>
          <a:off x="2084201" y="1768737"/>
          <a:ext cx="7816461" cy="149682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 dirty="0">
              <a:latin typeface="Arial Black" panose="020B0A04020102020204" pitchFamily="34" charset="0"/>
            </a:rPr>
            <a:t>Nicola Platts</a:t>
          </a:r>
          <a:endParaRPr lang="en-GB" sz="4400" kern="1200" dirty="0"/>
        </a:p>
      </dsp:txBody>
      <dsp:txXfrm>
        <a:off x="2157283" y="1841819"/>
        <a:ext cx="7670297" cy="1350656"/>
      </dsp:txXfrm>
    </dsp:sp>
    <dsp:sp modelId="{21BC8233-57DF-447B-A036-AF990B1CCDE0}">
      <dsp:nvSpPr>
        <dsp:cNvPr id="0" name=""/>
        <dsp:cNvSpPr/>
      </dsp:nvSpPr>
      <dsp:spPr>
        <a:xfrm>
          <a:off x="497571" y="3445175"/>
          <a:ext cx="1496820" cy="149682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354B8-5F72-4C1E-8838-C19F8AFB1F0D}">
      <dsp:nvSpPr>
        <dsp:cNvPr id="0" name=""/>
        <dsp:cNvSpPr/>
      </dsp:nvSpPr>
      <dsp:spPr>
        <a:xfrm>
          <a:off x="2084201" y="3445175"/>
          <a:ext cx="7816461" cy="149682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 dirty="0">
              <a:latin typeface="Arial Black" panose="020B0A04020102020204" pitchFamily="34" charset="0"/>
            </a:rPr>
            <a:t>Jo Hardwick</a:t>
          </a:r>
          <a:endParaRPr lang="en-GB" sz="4400" kern="1200" dirty="0"/>
        </a:p>
      </dsp:txBody>
      <dsp:txXfrm>
        <a:off x="2157283" y="3518257"/>
        <a:ext cx="7670297" cy="1350656"/>
      </dsp:txXfrm>
    </dsp:sp>
    <dsp:sp modelId="{4244E432-6AD4-47C7-AC5D-17585BCC9BC3}">
      <dsp:nvSpPr>
        <dsp:cNvPr id="0" name=""/>
        <dsp:cNvSpPr/>
      </dsp:nvSpPr>
      <dsp:spPr>
        <a:xfrm>
          <a:off x="497571" y="5121614"/>
          <a:ext cx="1496820" cy="149682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5CB9F-B914-4171-B02E-080757103229}">
      <dsp:nvSpPr>
        <dsp:cNvPr id="0" name=""/>
        <dsp:cNvSpPr/>
      </dsp:nvSpPr>
      <dsp:spPr>
        <a:xfrm>
          <a:off x="2084201" y="5121614"/>
          <a:ext cx="7816461" cy="1496820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kern="1200">
              <a:latin typeface="Arial Black" panose="020B0A04020102020204" pitchFamily="34" charset="0"/>
            </a:rPr>
            <a:t>Jane Robinson</a:t>
          </a:r>
          <a:endParaRPr lang="en-GB" sz="4400" kern="1200" dirty="0"/>
        </a:p>
      </dsp:txBody>
      <dsp:txXfrm>
        <a:off x="2157283" y="5194696"/>
        <a:ext cx="7670297" cy="1350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4EB18-5BEC-4320-9478-E23FA5E29E5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892C-A1F5-4A04-B8E8-197DDD9D1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7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heffieldhcp.org.uk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www.sheffieldhcp.org.uk/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www.sheffieldhcp.org.uk/" TargetMode="Externa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heffieldhcp.org.uk/" TargetMode="External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9673-4373-5B68-F814-9A9310CE6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59E68-98E2-02BC-E338-4CD3CC444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D0733-0085-9FB5-9043-D07D717A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3444-24F9-6A22-E462-E4A093F9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57A90-2D42-988C-04E8-CF52D2FB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D60CB849-63E8-08F6-C8FC-6101B1E363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21EDA2B5-E55F-18A3-E345-2BD0592FB9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4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78E7-72A2-8C98-F7C2-6C004A58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1F7F8-E791-F8F7-100B-017CF1AC5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3542C-257C-770E-9561-38514BEF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5BD7-524A-3B92-4B37-7EE32052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882F-173F-47EC-F13A-517D9EA4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65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97621-B4AC-4CDA-E2D3-5D33332D0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96EC1-1EC0-ED06-CDD2-4BD742595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ED60F-18B6-3A24-90B5-5DA266AB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AFFAE-96B9-96B5-3BED-F33A6587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572E4-1363-0F5F-1DF6-6D777204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74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2A793-B154-45B1-8C56-A25F216EE6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GB" sz="4400" b="1" dirty="0"/>
              <a:t>The Sheffield Health and Care Partnership (HCP)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E8339-DD14-499C-A62A-69B8DD9E55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(Name and Job Title of Presenter)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(Date)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6E5BA-8277-458F-B5A4-6EE3729D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1FDB-74E1-4F35-8691-7EA3B233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92156-63E9-4D0F-9542-25A41DD6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5070" y="334726"/>
            <a:ext cx="2743200" cy="365125"/>
          </a:xfrm>
        </p:spPr>
        <p:txBody>
          <a:bodyPr/>
          <a:lstStyle/>
          <a:p>
            <a:r>
              <a:rPr lang="en-GB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www.sheffieldhcp.org.uk</a:t>
            </a: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8E8B26DD-B3F2-4980-A57F-B1E7A50593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752F9C44-1D4D-42A1-8A27-E0AD76CA74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97500"/>
            <a:ext cx="8481340" cy="150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7C93-73FE-4BBC-8C2D-32B0129F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28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D4F62-CBE2-480D-AA83-4C1827D91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3787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ECA3-44CA-4B5D-8B6C-66ED9A47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EB79-8560-44ED-8FAC-7F98DEFE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4AB3E-AD84-49E4-86D3-4602C7CC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87DEC2AF-8B3E-4C44-A7E8-20C3D1A6C5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18" y="5878876"/>
            <a:ext cx="5506365" cy="979124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EBF34E9-06B1-4236-9BC4-2AF59D7076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2583220" cy="595011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787137-C663-4983-AE70-3F3D98A7B6D1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www.sheffieldhcp.org.uk</a:t>
            </a: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08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A486-0CBA-42BB-90E9-7A9A3976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A829E-C0E7-460D-9DD0-1A76F8043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690A-07A9-4785-8D1E-97E113F0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CE2E-F060-4C44-B649-6A23AF61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0B56-CA83-4921-BDBD-5652DDED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3DA0BDE0-C651-4DBD-91A6-02DE0D463F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0AFBF7BA-E8EB-4B81-8B22-50AC784AF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53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24068-94B1-491C-95CE-D3E19446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2D87-CE9E-4830-BCBB-F547BE3A7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B7908-BBE0-4E9D-884D-1A6BF21D6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68E12-EF69-48CA-BC9A-41881291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44696-E09A-4AF6-ACE0-D5309C67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132D5-F4E3-4D77-82F5-92EA6A4C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4C842B3C-0CCB-4267-A5C5-10C95E58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6FB010AA-9095-45B5-A2E6-73641AED63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59D5E5-00E8-460E-9253-C3259CA21CD4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www.sheffieldhcp.org.uk</a:t>
            </a:r>
            <a:r>
              <a:rPr lang="en-GB" sz="1800" b="1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75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B27F-40BB-4BEA-A3EB-CBDD2640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FB18A-4F46-4E8A-AF46-3EE03AF56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B482-CCCC-46EB-97BE-DE1DD1778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1F9CD-C05A-4CE5-824E-ED2BEF706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24CAF-1F78-4D7B-8E07-4569ED0E1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A3C7C-8BDE-4785-8457-83AAE7B6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9BF39-6B99-4338-ACB2-553AE8A1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F896C3-2B71-41EA-9E3D-A0E8CDB2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DE9FA007-40B3-4D8F-B730-C15BD1B16E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71515E92-C1B2-46F6-9D9F-01A10A8EAD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3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3C9F-5307-4D29-8014-C82AF1F9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8C965-3196-4209-A244-361867F2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C80CD-EA38-465A-9119-9CC044E2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AEDA0-8D0A-4C85-B2F2-DC385848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09D19BF1-B237-4C84-9E54-D174F137DD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2A47E778-60F0-4B3B-9655-713013E927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56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488C0-B5D6-4176-9299-F597229D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3C61D-A9C1-44EE-99D6-B1F7DF44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7CC8B-A1C3-4E35-B893-3AB348DB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90211D9C-D2DE-4B0F-974E-9905056F7B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F79B967D-76E6-4E3E-BEE0-740D198870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87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256F-1900-4D23-BFDF-EFAC9D27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11310-F158-4E29-BEF3-6F24546E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6B5C5-8F2F-4ADF-9273-029D5B027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E63A1-51E7-4647-B912-A354718B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2AA3D-F354-4F3B-B154-345CF3B5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D70B3-6898-4C0E-BF3E-4E319CFE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CC1306EE-B8D7-4F01-876E-92DA3FA5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BADF3952-1B99-45C9-901D-917B46A978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4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B196-02B2-3270-12E4-542BF420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39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0424-26F9-D623-8853-258B38D8C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89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821548-DCCB-65D9-33D1-23EA5529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3" y="230188"/>
            <a:ext cx="1954911" cy="450849"/>
          </a:xfrm>
          <a:prstGeom prst="rect">
            <a:avLst/>
          </a:prstGeom>
        </p:spPr>
      </p:pic>
      <p:pic>
        <p:nvPicPr>
          <p:cNvPr id="10" name="Picture 9" descr="A picture containing LEGO, toy&#10;&#10;Description automatically generated">
            <a:extLst>
              <a:ext uri="{FF2B5EF4-FFF2-40B4-BE49-F238E27FC236}">
                <a16:creationId xmlns:a16="http://schemas.microsoft.com/office/drawing/2014/main" id="{C14ECDE6-28C8-CFF3-A5FC-929DFA1699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0" t="35776" r="16900" b="36883"/>
          <a:stretch/>
        </p:blipFill>
        <p:spPr>
          <a:xfrm>
            <a:off x="7507224" y="5864330"/>
            <a:ext cx="4495800" cy="87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0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29F9-6449-45B7-915D-6072A8B5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42329-509D-4A48-B805-9DB98E649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D000A-CA45-464B-9052-CF0EA8F4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DC92B-C0E6-44A6-A13F-68B47BB1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B3896-760A-4408-9487-D3354090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33A8D-0889-4785-BAE8-5705CBA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66C11FB4-AA6C-486A-8040-80AA59E74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978DE0E1-A862-4020-82CB-11AE4FB27A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58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22D9-C368-4A32-BADE-556E9C31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B675E-6725-409A-9A41-BED76CE58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1F545-4DEF-4116-A51F-A15CADA9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357EE-A48D-4A1B-9064-C87B50AA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9D7DD-9B03-43C3-9A31-0430244D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06B03333-5BF3-4289-8C28-970CDA616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B0C83341-72DC-4468-9B9D-C4D924F221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8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EB73A-A319-4917-96F2-F75B7AA65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6B89B-DDEB-47C0-B0CB-6199F9787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2AC28-78D3-42B2-8DB1-A26B1E72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9D061-F181-44D5-A7DD-5FF736F3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3194-6AED-4FD2-A0F5-E4850F47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oup of colorful buildings&#10;&#10;Description automatically generated with low confidence">
            <a:extLst>
              <a:ext uri="{FF2B5EF4-FFF2-40B4-BE49-F238E27FC236}">
                <a16:creationId xmlns:a16="http://schemas.microsoft.com/office/drawing/2014/main" id="{DEDC8D77-80CB-4102-BBD7-01FEA14FCC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30" y="5349875"/>
            <a:ext cx="8481340" cy="150812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0EC8C7-0153-49F5-AB09-ECD980F08A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0" y="146529"/>
            <a:ext cx="3219282" cy="7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1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E6B6-2395-4729-8C30-D2D7456FD3AE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eileen.hall3@nhs.net   helen.pinchbeck@nhs.net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47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4089E-7D30-0BB0-51B9-F46D2B117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The Sheffield Health and Care Partnership (HCP)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B9121-453E-E610-1A22-147BF72D52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 and Job Titles of Presenters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06B09-EE51-A190-88D4-F3BD9ADFF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FDD6F-A0CC-17C1-D608-E42E9B17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62454" y="136525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en-GB">
                <a:hlinkClick r:id="rId2"/>
              </a:rPr>
              <a:t>Sheffield Health and Care Partnership (sheffieldhcp.org.uk)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1F58D-BBC5-3B1C-BF73-7822E0B5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Sheffield Health and Care Partnership logo&#10;">
            <a:extLst>
              <a:ext uri="{FF2B5EF4-FFF2-40B4-BE49-F238E27FC236}">
                <a16:creationId xmlns:a16="http://schemas.microsoft.com/office/drawing/2014/main" id="{811CC759-0937-1EBA-C957-667AD27B3AE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6" y="152648"/>
            <a:ext cx="3461882" cy="797400"/>
          </a:xfrm>
          <a:prstGeom prst="rect">
            <a:avLst/>
          </a:prstGeom>
        </p:spPr>
      </p:pic>
      <p:pic>
        <p:nvPicPr>
          <p:cNvPr id="13" name="Picture 12" descr="A group of colorful buildings">
            <a:extLst>
              <a:ext uri="{FF2B5EF4-FFF2-40B4-BE49-F238E27FC236}">
                <a16:creationId xmlns:a16="http://schemas.microsoft.com/office/drawing/2014/main" id="{0A1B619B-1C9E-9B6C-04A9-26B10CB1B4B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473" y="5041147"/>
            <a:ext cx="8603527" cy="152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81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97EE-3C1D-1AE0-A7D0-E95BB117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88B9B-7D28-E04C-E2B9-8A76A3117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04DF-4122-DB38-4AF4-051114E6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7D7A6-367F-C715-B375-EAE45B32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FF3B-5D64-FB69-FCA1-B08624C9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407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D7E6-18AB-8F85-2525-F5C9CA6C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40F9-6906-5657-87E0-60997534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2CDFA-9046-18C0-00BF-C82DB816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9326C-9B24-AEAA-CAF7-7CF7B649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19DA0-6E71-3D74-DBD0-2A545915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51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2D8A-72EC-64A7-4544-A512CDD4A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13364-1BA5-B0A4-42DE-6EDBA26FF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4A18E-02B6-1F67-CE7A-A011F9F9B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57094-F2E3-2E5E-9D3E-FDC6704B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DCB7F-81FE-79BA-4E8B-E5DEC733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923B6-5B3E-58EC-16DE-D0F713BE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97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2F55-9897-A4F1-19B7-543A4749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8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E34E4-7255-6349-66B1-F23FCF81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376EA-B2C9-A276-B60A-B829AAAC8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7717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8D034-0E09-3789-2197-2DF87CAE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9478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039F7-D892-55A3-BBB8-A33ACFC58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612" y="27717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6A3D5-7CE3-6C5F-472E-72F6B8A2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159C2-F790-8729-A4D1-CF70412C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F72E0-4068-B2AF-A2F7-1EA7E782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05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F96D-338A-01FD-F2E9-67A3F85B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74504-6DD5-35C1-81EA-9BE06289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2306C-F345-3576-259B-99BC8303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B575E-8A11-E634-A916-C0B4C73D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3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D88B-5DDD-7C08-983B-37BCDD677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081AE-4882-B79D-53E7-3936E3D6A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79AE0-A4BF-7B90-ABED-C2AAA319B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5751-B943-1A33-F98E-6F7FE49D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531FB-2DFB-E9AC-905C-9C03F9F1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56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27B15-C059-68A5-D1DA-2C7BC208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DD033-75D5-16A7-2580-D3B387FC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C3F7D-80E2-31E7-6B68-A92944A6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6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EC3A-BC0B-B2FE-AC80-5FE35876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B38D-CC50-0578-9E83-D38A8624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986C-EFDE-6F8E-A7CB-E5A902ADC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8DD7-4C50-AAF8-8EDB-EB072C83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4F852-62F6-ECCD-2D24-77015D88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1AA40-B341-4D35-2A31-B7D08216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2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78FA-14BD-2FE7-D416-6BF7ADA5F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D11BA-4962-AED3-8A0C-344505F0B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0D70F-8E50-B7F8-30B2-AF8DD7402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81F26-6246-DFFD-2952-E8576289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92AAA-A0CE-1887-05C3-248C513C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9BE02-4196-AE27-48B2-C30D0C45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07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270F-704D-4310-7A00-9BD785C3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07F97-F48A-BB58-7713-81D0C5A7A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63F7-0156-A68C-7A31-9DF4CCD3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6F4A-8C33-1495-A698-7F23B866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A4B8E-651C-5AFB-EA38-8329CFC0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14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518CD-8F1C-F51D-7B23-AFC560C1A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34D03-3EAB-82B9-82B8-2B1BFF18B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DEF8C-B810-36AB-04DC-F86DD710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78705-BD96-1ABD-46DD-EFD97CFC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BC7A6-3517-B3D7-D1D4-BEBB2EC2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1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8452-8C1B-0F8E-A82B-9525A931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4B2B-1A4C-46A6-4C12-478F8F28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3AC9E-9B70-0C8F-E920-F4C7E14C8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214DD-96AB-A649-A3C3-4F9183EC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FADBC-459A-50BB-1403-957790E2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960CC-5757-77E3-CC7B-21592CFA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021E-939C-6D48-F83A-2BF50D2E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03350-6807-97DD-F441-3EF84364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1D216-1FB8-F10D-65A6-ED99B2ACC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6A389-6B9C-FCC3-F9BF-27DA2C86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179F0-8AB2-7B13-289F-92D02EF64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F98D0-8A5B-44B2-9856-7A93E140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7183A-72BC-107A-3A9F-59A6E433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32C21E-DC3A-334E-F5F6-26739670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6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BB34-9A65-1DF0-6714-E1FF3D855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6BED3-891C-7871-DE70-54470283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3A895-EA47-A5FC-2D5D-B6281DD0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C323D-4299-13FD-C06B-6DBF4287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6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BE77A-53B8-74C5-FC28-B10A7D66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8AEFB-83F1-6E90-08DE-47CA4A40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B3358-102E-DC02-1239-C5E8BF01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6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5FD7-284D-BA3B-1A4A-5D22282B2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720A3-688A-461F-DB7E-53E585E5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F53C3-AEE2-60F0-4A4B-88372D69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A4A44-7318-C01B-403D-861726C4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88AA3-9878-E629-5868-CAAE7135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93196-77D0-FA64-E3B0-E20E8BFE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E5B5-C45E-78E6-27F0-250A5F76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4FBEB0-8391-EB46-6145-F301DA954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034F6-EF0B-7D30-9C89-7DC18003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177E4-7E5A-05AD-F827-0B251128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B4675-3FBE-3624-D88C-05EFD575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F2D67-FD2F-AAA8-3621-B932EF46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sheffieldhcp.org.uk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hyperlink" Target="https://www.sheffieldhcp.org.uk/" TargetMode="Externa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FDB33-664B-2E90-1847-2504123F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ADEBC-6796-F039-0B1D-AC2ACC96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128F6-3D77-579A-EFA5-78599677A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447C-E1E8-4E69-B93B-A32461BE9AA4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FE6DB-7E9F-5E9E-B0B6-732207919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EB0F-012F-9339-F8C0-ABC2ED85F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AFD8-BC5A-43ED-88D9-0B86980D8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8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4DEBC-F819-494C-87E9-69FE894E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8C771-1576-4BE8-A1AC-0D4CA730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E1EE7-FC2F-49FE-AB35-0F8659539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5D1C-78ED-4948-86B7-DE5FFF07604B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0E33-FDDF-4645-92F0-75CCD973D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91A8-FF41-4371-AEEC-C6076051B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83A3-50C2-4539-8725-7DC35D301B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AC857F-4561-4EAD-9DDD-F05DD68F4452}"/>
              </a:ext>
            </a:extLst>
          </p:cNvPr>
          <p:cNvSpPr txBox="1">
            <a:spLocks/>
          </p:cNvSpPr>
          <p:nvPr userDrawn="1"/>
        </p:nvSpPr>
        <p:spPr>
          <a:xfrm>
            <a:off x="8965070" y="3347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www.sheffieldhcp.org.uk</a:t>
            </a:r>
            <a:r>
              <a:rPr lang="en-GB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8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886D2-669C-D201-6CAE-FA33A0FC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6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E4838-511F-D0A9-0D17-E745D7D55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1889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9F1EC-353B-2E33-0179-1242BB96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E199-2046-4169-99B3-5CEB68F0A626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A9707-542E-8EAD-0CD7-D4EFE1C50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5EEC6-16EF-9283-37AD-1E81BCB0C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31FB-AF6F-4E15-AD38-2784FC96AD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D32434-FDEB-5458-F586-FF2AE5447A22}"/>
              </a:ext>
            </a:extLst>
          </p:cNvPr>
          <p:cNvSpPr txBox="1">
            <a:spLocks/>
          </p:cNvSpPr>
          <p:nvPr userDrawn="1"/>
        </p:nvSpPr>
        <p:spPr>
          <a:xfrm>
            <a:off x="7862454" y="136525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13"/>
              </a:rPr>
              <a:t>Sheffield Health and Care Partnership (sheffieldhcp.org.uk)</a:t>
            </a:r>
            <a:endParaRPr lang="en-GB" dirty="0"/>
          </a:p>
        </p:txBody>
      </p:sp>
      <p:pic>
        <p:nvPicPr>
          <p:cNvPr id="8" name="Picture 7" descr="Sheffield Health and Care Partnership logo&#10;">
            <a:extLst>
              <a:ext uri="{FF2B5EF4-FFF2-40B4-BE49-F238E27FC236}">
                <a16:creationId xmlns:a16="http://schemas.microsoft.com/office/drawing/2014/main" id="{6D4809C8-500B-084B-9729-A4612D41EA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6" y="152648"/>
            <a:ext cx="3461882" cy="7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5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50417B2-89A7-5511-5FBB-F3CE1D961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8" y="21092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>
                <a:solidFill>
                  <a:srgbClr val="002060"/>
                </a:solidFill>
              </a:rPr>
              <a:t>Welcome back to</a:t>
            </a:r>
            <a:br>
              <a:rPr lang="en-GB" altLang="en-US" b="1" dirty="0">
                <a:solidFill>
                  <a:srgbClr val="002060"/>
                </a:solidFill>
              </a:rPr>
            </a:br>
            <a:r>
              <a:rPr lang="en-GB" altLang="en-US" b="1" dirty="0">
                <a:solidFill>
                  <a:srgbClr val="002060"/>
                </a:solidFill>
              </a:rPr>
              <a:t>‘Leading Sheffield’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AE6E3F1-CEEC-CFB7-2208-408ADE7C4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247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/>
              <a:t>Please feel free to help yourself to a face mask from the front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6628BF-08BF-3EEF-411A-FB0D50A39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Maggie Blair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5DEEC99-83D6-6A29-18D0-83779B9B5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Workforce Lead, Sheffield Health and Care Partnership</a:t>
            </a:r>
          </a:p>
        </p:txBody>
      </p:sp>
    </p:spTree>
    <p:extLst>
      <p:ext uri="{BB962C8B-B14F-4D97-AF65-F5344CB8AC3E}">
        <p14:creationId xmlns:p14="http://schemas.microsoft.com/office/powerpoint/2010/main" val="112569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altLang="en-US" b="1" dirty="0"/>
              <a:t>Housekeeping</a:t>
            </a:r>
            <a:endParaRPr lang="en-GB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3200" dirty="0"/>
              <a:t>Toilets</a:t>
            </a:r>
          </a:p>
          <a:p>
            <a:r>
              <a:rPr lang="en-GB" altLang="en-US" sz="3200" dirty="0"/>
              <a:t>Fire</a:t>
            </a:r>
          </a:p>
          <a:p>
            <a:r>
              <a:rPr lang="en-GB" altLang="en-US" sz="3200" dirty="0"/>
              <a:t>Breaks</a:t>
            </a:r>
          </a:p>
          <a:p>
            <a:r>
              <a:rPr lang="en-GB" altLang="en-US" sz="3200" dirty="0"/>
              <a:t>Phones / Laptops</a:t>
            </a:r>
          </a:p>
          <a:p>
            <a:r>
              <a:rPr lang="en-GB" altLang="en-US" sz="3200" dirty="0"/>
              <a:t>Range of the session</a:t>
            </a:r>
          </a:p>
          <a:p>
            <a:r>
              <a:rPr lang="en-GB" altLang="en-US" sz="3200" dirty="0"/>
              <a:t>Leaflet table</a:t>
            </a:r>
          </a:p>
        </p:txBody>
      </p:sp>
      <p:pic>
        <p:nvPicPr>
          <p:cNvPr id="21506" name="Picture 2" descr="http://www.nohighscores.com/wp-content/uploads/2014/01/housekee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7600" y="2348707"/>
            <a:ext cx="5384800" cy="302895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54543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406865D-16B9-C077-4219-E67B98A6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b="1" dirty="0">
                <a:solidFill>
                  <a:srgbClr val="002060"/>
                </a:solidFill>
              </a:rPr>
              <a:t>Agenda for Today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DECE3DE-04B7-FEC5-2FA8-C5316DD31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41437"/>
            <a:ext cx="12115799" cy="5411787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3600" dirty="0"/>
          </a:p>
          <a:p>
            <a:pPr eaLnBrk="1" hangingPunct="1"/>
            <a:r>
              <a:rPr lang="en-GB" altLang="en-US" sz="3600" dirty="0"/>
              <a:t>Welcome : Maggie Blair, HCP</a:t>
            </a:r>
          </a:p>
          <a:p>
            <a:r>
              <a:rPr lang="en-GB" sz="3600" dirty="0"/>
              <a:t>Compassionate leadership at a system level (Anita McCrum, Module Leader: Leadership in Practice, Sheffield University)</a:t>
            </a:r>
          </a:p>
          <a:p>
            <a:pPr marL="0" indent="0">
              <a:buNone/>
            </a:pPr>
            <a:endParaRPr lang="en-GB" sz="3600" dirty="0"/>
          </a:p>
          <a:p>
            <a:pPr eaLnBrk="1" hangingPunct="1"/>
            <a:r>
              <a:rPr lang="en-GB" sz="3600" dirty="0"/>
              <a:t>Behavioural Science: Issy Howie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8F0630D-63B2-1AD0-961D-38A8E784AC47}"/>
              </a:ext>
            </a:extLst>
          </p:cNvPr>
          <p:cNvCxnSpPr>
            <a:cxnSpLocks/>
          </p:cNvCxnSpPr>
          <p:nvPr/>
        </p:nvCxnSpPr>
        <p:spPr>
          <a:xfrm>
            <a:off x="319087" y="4019550"/>
            <a:ext cx="11553825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4D0472CD-07DD-CD13-94A7-D546092ADD04}"/>
              </a:ext>
            </a:extLst>
          </p:cNvPr>
          <p:cNvGraphicFramePr/>
          <p:nvPr/>
        </p:nvGraphicFramePr>
        <p:xfrm>
          <a:off x="784773" y="118538"/>
          <a:ext cx="10398234" cy="6620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07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77767-08EF-AA28-6142-0D19FC93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79"/>
            <a:ext cx="10515600" cy="537205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as a system, how, specifically, can technology be used to tackle the root cause of problems facing health and social care?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better adapt our hospital and community care to the ageing population and changing demographics of older people across the system?</a:t>
            </a:r>
          </a:p>
        </p:txBody>
      </p:sp>
    </p:spTree>
    <p:extLst>
      <p:ext uri="{BB962C8B-B14F-4D97-AF65-F5344CB8AC3E}">
        <p14:creationId xmlns:p14="http://schemas.microsoft.com/office/powerpoint/2010/main" val="324905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F45A-D4AC-EEC1-CDA6-22093A97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Landing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4F2B-E0E7-F3E5-69AC-5B47CA9AB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34207"/>
            <a:ext cx="11017469" cy="4836024"/>
          </a:xfrm>
        </p:spPr>
        <p:txBody>
          <a:bodyPr>
            <a:normAutofit fontScale="85000" lnSpcReduction="20000"/>
          </a:bodyPr>
          <a:lstStyle/>
          <a:p>
            <a:r>
              <a:rPr lang="en-GB" sz="3600" dirty="0"/>
              <a:t>Produce a short report of minimum 1500 words</a:t>
            </a:r>
          </a:p>
          <a:p>
            <a:pPr lvl="0"/>
            <a:r>
              <a:rPr lang="en-GB" sz="3600" dirty="0"/>
              <a:t>Presentation:</a:t>
            </a:r>
          </a:p>
          <a:p>
            <a:pPr marL="685800" lvl="2">
              <a:spcBef>
                <a:spcPts val="1000"/>
              </a:spcBef>
            </a:pPr>
            <a:r>
              <a:rPr lang="en-GB" sz="3200" dirty="0"/>
              <a:t>50 minute slot to include questions = Presentation time = 20 – 30 minutes</a:t>
            </a:r>
          </a:p>
          <a:p>
            <a:pPr marL="685800" lvl="2">
              <a:spcBef>
                <a:spcPts val="1000"/>
              </a:spcBef>
            </a:pPr>
            <a:r>
              <a:rPr lang="en-GB" sz="3200" dirty="0"/>
              <a:t>Methodology (who you have engaged with, what tools you used etc.)</a:t>
            </a:r>
          </a:p>
          <a:p>
            <a:pPr marL="685800" lvl="2">
              <a:spcBef>
                <a:spcPts val="1000"/>
              </a:spcBef>
            </a:pPr>
            <a:r>
              <a:rPr lang="en-GB" sz="3200" dirty="0"/>
              <a:t>Any solutions</a:t>
            </a:r>
          </a:p>
          <a:p>
            <a:pPr marL="685800" lvl="2">
              <a:spcBef>
                <a:spcPts val="1000"/>
              </a:spcBef>
            </a:pPr>
            <a:r>
              <a:rPr lang="en-GB" sz="3200" dirty="0"/>
              <a:t>What went well, even better if</a:t>
            </a:r>
          </a:p>
          <a:p>
            <a:pPr marL="685800" lvl="2">
              <a:spcBef>
                <a:spcPts val="1000"/>
              </a:spcBef>
            </a:pPr>
            <a:r>
              <a:rPr lang="en-GB" sz="3200" dirty="0"/>
              <a:t>How it will improve patient / service user support, experience and outcomes . . .</a:t>
            </a:r>
          </a:p>
          <a:p>
            <a:pPr lvl="1"/>
            <a:r>
              <a:rPr lang="en-GB" sz="3200" dirty="0"/>
              <a:t>What you have learned around System Leadership</a:t>
            </a:r>
          </a:p>
          <a:p>
            <a:pPr lvl="1"/>
            <a:r>
              <a:rPr lang="en-GB" sz="3200" dirty="0"/>
              <a:t>How you intend to build on what you have learned</a:t>
            </a:r>
          </a:p>
          <a:p>
            <a:pPr lvl="1"/>
            <a:r>
              <a:rPr lang="en-GB" sz="3200" dirty="0"/>
              <a:t>How you intend to use that learning going forward</a:t>
            </a:r>
          </a:p>
        </p:txBody>
      </p:sp>
    </p:spTree>
    <p:extLst>
      <p:ext uri="{BB962C8B-B14F-4D97-AF65-F5344CB8AC3E}">
        <p14:creationId xmlns:p14="http://schemas.microsoft.com/office/powerpoint/2010/main" val="384632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r Info Session 2022" id="{3B28B001-3115-4404-840E-1F8F8C01B419}" vid="{CC469712-D536-4F16-9B12-CEA3E031D6A7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 Powerpoint Template (without banner)" id="{8D3B9AFB-EAA5-4536-AE80-031C542C1189}" vid="{37805F43-328E-4779-AA3B-F8E4B749050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229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1_Office Theme</vt:lpstr>
      <vt:lpstr>3_Office Theme</vt:lpstr>
      <vt:lpstr>Welcome back to ‘Leading Sheffield’</vt:lpstr>
      <vt:lpstr>Maggie Blair</vt:lpstr>
      <vt:lpstr>Housekeeping</vt:lpstr>
      <vt:lpstr>Agenda for Today</vt:lpstr>
      <vt:lpstr>PowerPoint Presentation</vt:lpstr>
      <vt:lpstr>PowerPoint Presentation</vt:lpstr>
      <vt:lpstr>Landing Event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‘Leading Sheffield’!</dc:title>
  <dc:creator>Maggie Blair</dc:creator>
  <cp:lastModifiedBy>HARVARD, Esme (SHEFFIELD TEACHING HOSPITALS NHS FOUNDATION TRUST)</cp:lastModifiedBy>
  <cp:revision>34</cp:revision>
  <dcterms:created xsi:type="dcterms:W3CDTF">2023-02-27T11:24:57Z</dcterms:created>
  <dcterms:modified xsi:type="dcterms:W3CDTF">2023-11-03T13:32:15Z</dcterms:modified>
</cp:coreProperties>
</file>