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77" r:id="rId3"/>
    <p:sldId id="256" r:id="rId4"/>
    <p:sldId id="257" r:id="rId5"/>
    <p:sldId id="276" r:id="rId6"/>
    <p:sldId id="258" r:id="rId7"/>
    <p:sldId id="279" r:id="rId8"/>
    <p:sldId id="259" r:id="rId9"/>
    <p:sldId id="260" r:id="rId10"/>
    <p:sldId id="272" r:id="rId11"/>
    <p:sldId id="273" r:id="rId12"/>
    <p:sldId id="267" r:id="rId13"/>
    <p:sldId id="278" r:id="rId14"/>
    <p:sldId id="271"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892" autoAdjust="0"/>
  </p:normalViewPr>
  <p:slideViewPr>
    <p:cSldViewPr snapToGrid="0">
      <p:cViewPr varScale="1">
        <p:scale>
          <a:sx n="53" d="100"/>
          <a:sy n="53" d="100"/>
        </p:scale>
        <p:origin x="1176" y="44"/>
      </p:cViewPr>
      <p:guideLst/>
    </p:cSldViewPr>
  </p:slideViewPr>
  <p:notesTextViewPr>
    <p:cViewPr>
      <p:scale>
        <a:sx n="3" d="2"/>
        <a:sy n="3" d="2"/>
      </p:scale>
      <p:origin x="0" y="0"/>
    </p:cViewPr>
  </p:notesTextViewPr>
  <p:sorterViewPr>
    <p:cViewPr varScale="1">
      <p:scale>
        <a:sx n="100" d="100"/>
        <a:sy n="100" d="100"/>
      </p:scale>
      <p:origin x="0" y="-41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86319-107F-49FB-BAE7-DD9E6CEEDEFB}" type="doc">
      <dgm:prSet loTypeId="urn:microsoft.com/office/officeart/2005/8/layout/hierarchy1" loCatId="hierarchy" qsTypeId="urn:microsoft.com/office/officeart/2005/8/quickstyle/simple2" qsCatId="simple" csTypeId="urn:microsoft.com/office/officeart/2005/8/colors/accent0_3" csCatId="mainScheme"/>
      <dgm:spPr/>
      <dgm:t>
        <a:bodyPr/>
        <a:lstStyle/>
        <a:p>
          <a:endParaRPr lang="en-US"/>
        </a:p>
      </dgm:t>
    </dgm:pt>
    <dgm:pt modelId="{1A5B9AE5-D41E-46DF-88B9-A3197511B1C4}">
      <dgm:prSet/>
      <dgm:spPr/>
      <dgm:t>
        <a:bodyPr/>
        <a:lstStyle/>
        <a:p>
          <a:r>
            <a:rPr lang="en-GB"/>
            <a:t>Ownership + impact</a:t>
          </a:r>
          <a:endParaRPr lang="en-US"/>
        </a:p>
      </dgm:t>
    </dgm:pt>
    <dgm:pt modelId="{DC28A263-ED52-4AF4-B9BE-B3B0E76E00DD}" type="parTrans" cxnId="{156A88D7-2647-4437-AC9E-44E04DC9ADE3}">
      <dgm:prSet/>
      <dgm:spPr/>
      <dgm:t>
        <a:bodyPr/>
        <a:lstStyle/>
        <a:p>
          <a:endParaRPr lang="en-US"/>
        </a:p>
      </dgm:t>
    </dgm:pt>
    <dgm:pt modelId="{54AED84A-C538-4142-B3E4-57F58754A5AE}" type="sibTrans" cxnId="{156A88D7-2647-4437-AC9E-44E04DC9ADE3}">
      <dgm:prSet/>
      <dgm:spPr/>
      <dgm:t>
        <a:bodyPr/>
        <a:lstStyle/>
        <a:p>
          <a:endParaRPr lang="en-US"/>
        </a:p>
      </dgm:t>
    </dgm:pt>
    <dgm:pt modelId="{254CA1F5-E9A5-458B-B1C4-E27B9A894EC8}">
      <dgm:prSet/>
      <dgm:spPr/>
      <dgm:t>
        <a:bodyPr/>
        <a:lstStyle/>
        <a:p>
          <a:r>
            <a:rPr lang="en-GB" dirty="0"/>
            <a:t>Two way process, both allocated and accepted </a:t>
          </a:r>
          <a:endParaRPr lang="en-US" dirty="0"/>
        </a:p>
      </dgm:t>
    </dgm:pt>
    <dgm:pt modelId="{ED903CB9-4F1C-4CAC-A2C3-F83E3D3C07E9}" type="parTrans" cxnId="{42AE8E94-EE57-4212-80F9-DFF7B18C21E8}">
      <dgm:prSet/>
      <dgm:spPr/>
      <dgm:t>
        <a:bodyPr/>
        <a:lstStyle/>
        <a:p>
          <a:endParaRPr lang="en-US"/>
        </a:p>
      </dgm:t>
    </dgm:pt>
    <dgm:pt modelId="{B9299A75-BD7F-42BF-8904-A0E88C9A0E12}" type="sibTrans" cxnId="{42AE8E94-EE57-4212-80F9-DFF7B18C21E8}">
      <dgm:prSet/>
      <dgm:spPr/>
      <dgm:t>
        <a:bodyPr/>
        <a:lstStyle/>
        <a:p>
          <a:endParaRPr lang="en-US"/>
        </a:p>
      </dgm:t>
    </dgm:pt>
    <dgm:pt modelId="{8C04C955-F768-49EB-85D6-F3349DCD7BF6}" type="pres">
      <dgm:prSet presAssocID="{19886319-107F-49FB-BAE7-DD9E6CEEDEFB}" presName="hierChild1" presStyleCnt="0">
        <dgm:presLayoutVars>
          <dgm:chPref val="1"/>
          <dgm:dir/>
          <dgm:animOne val="branch"/>
          <dgm:animLvl val="lvl"/>
          <dgm:resizeHandles/>
        </dgm:presLayoutVars>
      </dgm:prSet>
      <dgm:spPr/>
    </dgm:pt>
    <dgm:pt modelId="{E758C859-EF61-4B41-8E7D-6F7543962818}" type="pres">
      <dgm:prSet presAssocID="{1A5B9AE5-D41E-46DF-88B9-A3197511B1C4}" presName="hierRoot1" presStyleCnt="0"/>
      <dgm:spPr/>
    </dgm:pt>
    <dgm:pt modelId="{C7EC1FD1-668A-4DFC-A75B-5C6A5D5E200E}" type="pres">
      <dgm:prSet presAssocID="{1A5B9AE5-D41E-46DF-88B9-A3197511B1C4}" presName="composite" presStyleCnt="0"/>
      <dgm:spPr/>
    </dgm:pt>
    <dgm:pt modelId="{DFA1107F-7D76-4BB2-943A-27F66BF2E521}" type="pres">
      <dgm:prSet presAssocID="{1A5B9AE5-D41E-46DF-88B9-A3197511B1C4}" presName="background" presStyleLbl="node0" presStyleIdx="0" presStyleCnt="2"/>
      <dgm:spPr/>
    </dgm:pt>
    <dgm:pt modelId="{C1630028-28B2-47E1-B154-F6125D354FA8}" type="pres">
      <dgm:prSet presAssocID="{1A5B9AE5-D41E-46DF-88B9-A3197511B1C4}" presName="text" presStyleLbl="fgAcc0" presStyleIdx="0" presStyleCnt="2">
        <dgm:presLayoutVars>
          <dgm:chPref val="3"/>
        </dgm:presLayoutVars>
      </dgm:prSet>
      <dgm:spPr/>
    </dgm:pt>
    <dgm:pt modelId="{3A660319-ECAC-459B-AB52-155B8CA0A64F}" type="pres">
      <dgm:prSet presAssocID="{1A5B9AE5-D41E-46DF-88B9-A3197511B1C4}" presName="hierChild2" presStyleCnt="0"/>
      <dgm:spPr/>
    </dgm:pt>
    <dgm:pt modelId="{F3E37891-44EE-4A67-B35F-0A9A0495708E}" type="pres">
      <dgm:prSet presAssocID="{254CA1F5-E9A5-458B-B1C4-E27B9A894EC8}" presName="hierRoot1" presStyleCnt="0"/>
      <dgm:spPr/>
    </dgm:pt>
    <dgm:pt modelId="{C67A7260-5C28-4219-9B62-81A85B215161}" type="pres">
      <dgm:prSet presAssocID="{254CA1F5-E9A5-458B-B1C4-E27B9A894EC8}" presName="composite" presStyleCnt="0"/>
      <dgm:spPr/>
    </dgm:pt>
    <dgm:pt modelId="{8866C337-5BED-49C2-9E42-C45340A4BD8B}" type="pres">
      <dgm:prSet presAssocID="{254CA1F5-E9A5-458B-B1C4-E27B9A894EC8}" presName="background" presStyleLbl="node0" presStyleIdx="1" presStyleCnt="2"/>
      <dgm:spPr/>
    </dgm:pt>
    <dgm:pt modelId="{08B6ADF0-2705-41F6-A1A4-5F8F0D6E495C}" type="pres">
      <dgm:prSet presAssocID="{254CA1F5-E9A5-458B-B1C4-E27B9A894EC8}" presName="text" presStyleLbl="fgAcc0" presStyleIdx="1" presStyleCnt="2">
        <dgm:presLayoutVars>
          <dgm:chPref val="3"/>
        </dgm:presLayoutVars>
      </dgm:prSet>
      <dgm:spPr/>
    </dgm:pt>
    <dgm:pt modelId="{43492DAA-F573-4BA1-B9D8-89C1E1E6E84C}" type="pres">
      <dgm:prSet presAssocID="{254CA1F5-E9A5-458B-B1C4-E27B9A894EC8}" presName="hierChild2" presStyleCnt="0"/>
      <dgm:spPr/>
    </dgm:pt>
  </dgm:ptLst>
  <dgm:cxnLst>
    <dgm:cxn modelId="{E3F84F11-9F2D-4CCF-8F3A-430705C37C5A}" type="presOf" srcId="{1A5B9AE5-D41E-46DF-88B9-A3197511B1C4}" destId="{C1630028-28B2-47E1-B154-F6125D354FA8}" srcOrd="0" destOrd="0" presId="urn:microsoft.com/office/officeart/2005/8/layout/hierarchy1"/>
    <dgm:cxn modelId="{8E605E22-A0C2-4AA8-8359-3B7050537703}" type="presOf" srcId="{254CA1F5-E9A5-458B-B1C4-E27B9A894EC8}" destId="{08B6ADF0-2705-41F6-A1A4-5F8F0D6E495C}" srcOrd="0" destOrd="0" presId="urn:microsoft.com/office/officeart/2005/8/layout/hierarchy1"/>
    <dgm:cxn modelId="{FEFF9637-9874-4238-8C59-31E419BC1626}" type="presOf" srcId="{19886319-107F-49FB-BAE7-DD9E6CEEDEFB}" destId="{8C04C955-F768-49EB-85D6-F3349DCD7BF6}" srcOrd="0" destOrd="0" presId="urn:microsoft.com/office/officeart/2005/8/layout/hierarchy1"/>
    <dgm:cxn modelId="{42AE8E94-EE57-4212-80F9-DFF7B18C21E8}" srcId="{19886319-107F-49FB-BAE7-DD9E6CEEDEFB}" destId="{254CA1F5-E9A5-458B-B1C4-E27B9A894EC8}" srcOrd="1" destOrd="0" parTransId="{ED903CB9-4F1C-4CAC-A2C3-F83E3D3C07E9}" sibTransId="{B9299A75-BD7F-42BF-8904-A0E88C9A0E12}"/>
    <dgm:cxn modelId="{156A88D7-2647-4437-AC9E-44E04DC9ADE3}" srcId="{19886319-107F-49FB-BAE7-DD9E6CEEDEFB}" destId="{1A5B9AE5-D41E-46DF-88B9-A3197511B1C4}" srcOrd="0" destOrd="0" parTransId="{DC28A263-ED52-4AF4-B9BE-B3B0E76E00DD}" sibTransId="{54AED84A-C538-4142-B3E4-57F58754A5AE}"/>
    <dgm:cxn modelId="{56548888-D388-429C-B173-5A1E24C1C14F}" type="presParOf" srcId="{8C04C955-F768-49EB-85D6-F3349DCD7BF6}" destId="{E758C859-EF61-4B41-8E7D-6F7543962818}" srcOrd="0" destOrd="0" presId="urn:microsoft.com/office/officeart/2005/8/layout/hierarchy1"/>
    <dgm:cxn modelId="{928A248F-B674-4DCD-BDB5-F11B83CAD656}" type="presParOf" srcId="{E758C859-EF61-4B41-8E7D-6F7543962818}" destId="{C7EC1FD1-668A-4DFC-A75B-5C6A5D5E200E}" srcOrd="0" destOrd="0" presId="urn:microsoft.com/office/officeart/2005/8/layout/hierarchy1"/>
    <dgm:cxn modelId="{F92ECBA3-ADC6-4596-881F-260534436DA6}" type="presParOf" srcId="{C7EC1FD1-668A-4DFC-A75B-5C6A5D5E200E}" destId="{DFA1107F-7D76-4BB2-943A-27F66BF2E521}" srcOrd="0" destOrd="0" presId="urn:microsoft.com/office/officeart/2005/8/layout/hierarchy1"/>
    <dgm:cxn modelId="{B24420D3-633E-4DB0-818A-9479AF846F1C}" type="presParOf" srcId="{C7EC1FD1-668A-4DFC-A75B-5C6A5D5E200E}" destId="{C1630028-28B2-47E1-B154-F6125D354FA8}" srcOrd="1" destOrd="0" presId="urn:microsoft.com/office/officeart/2005/8/layout/hierarchy1"/>
    <dgm:cxn modelId="{EABB440F-4E04-417E-BB4F-A39E3F3B1E33}" type="presParOf" srcId="{E758C859-EF61-4B41-8E7D-6F7543962818}" destId="{3A660319-ECAC-459B-AB52-155B8CA0A64F}" srcOrd="1" destOrd="0" presId="urn:microsoft.com/office/officeart/2005/8/layout/hierarchy1"/>
    <dgm:cxn modelId="{C06FDB3A-60D4-4E50-BE0D-8B28E37AC8D3}" type="presParOf" srcId="{8C04C955-F768-49EB-85D6-F3349DCD7BF6}" destId="{F3E37891-44EE-4A67-B35F-0A9A0495708E}" srcOrd="1" destOrd="0" presId="urn:microsoft.com/office/officeart/2005/8/layout/hierarchy1"/>
    <dgm:cxn modelId="{938635BD-75F8-4110-BBD7-0D7615A8DC90}" type="presParOf" srcId="{F3E37891-44EE-4A67-B35F-0A9A0495708E}" destId="{C67A7260-5C28-4219-9B62-81A85B215161}" srcOrd="0" destOrd="0" presId="urn:microsoft.com/office/officeart/2005/8/layout/hierarchy1"/>
    <dgm:cxn modelId="{53EEA667-78F2-4D12-9C6B-68D9EC63BEB0}" type="presParOf" srcId="{C67A7260-5C28-4219-9B62-81A85B215161}" destId="{8866C337-5BED-49C2-9E42-C45340A4BD8B}" srcOrd="0" destOrd="0" presId="urn:microsoft.com/office/officeart/2005/8/layout/hierarchy1"/>
    <dgm:cxn modelId="{2F0643AE-F528-43A8-89AA-56F1CA3D2B11}" type="presParOf" srcId="{C67A7260-5C28-4219-9B62-81A85B215161}" destId="{08B6ADF0-2705-41F6-A1A4-5F8F0D6E495C}" srcOrd="1" destOrd="0" presId="urn:microsoft.com/office/officeart/2005/8/layout/hierarchy1"/>
    <dgm:cxn modelId="{FC220BAF-E68F-4370-B2D2-F7B66554D51E}" type="presParOf" srcId="{F3E37891-44EE-4A67-B35F-0A9A0495708E}" destId="{43492DAA-F573-4BA1-B9D8-89C1E1E6E84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866CD-6A32-4C85-B67D-8A9DA86BFC6D}" type="doc">
      <dgm:prSet loTypeId="urn:microsoft.com/office/officeart/2005/8/layout/hProcess9" loCatId="process" qsTypeId="urn:microsoft.com/office/officeart/2005/8/quickstyle/simple1" qsCatId="simple" csTypeId="urn:microsoft.com/office/officeart/2005/8/colors/accent1_2" csCatId="accent1" phldr="1"/>
      <dgm:spPr/>
    </dgm:pt>
    <dgm:pt modelId="{B2001291-E1DE-48A3-A190-80FA8888FD3A}">
      <dgm:prSet phldrT="[Text]"/>
      <dgm:spPr/>
      <dgm:t>
        <a:bodyPr/>
        <a:lstStyle/>
        <a:p>
          <a:r>
            <a:rPr lang="en-GB" dirty="0"/>
            <a:t>Responsibility</a:t>
          </a:r>
        </a:p>
      </dgm:t>
    </dgm:pt>
    <dgm:pt modelId="{E0474F39-FB4C-4813-8F78-93768DFFC032}" type="parTrans" cxnId="{92176F8A-A12E-4A2E-997E-6FD51BF1A85F}">
      <dgm:prSet/>
      <dgm:spPr/>
      <dgm:t>
        <a:bodyPr/>
        <a:lstStyle/>
        <a:p>
          <a:endParaRPr lang="en-GB"/>
        </a:p>
      </dgm:t>
    </dgm:pt>
    <dgm:pt modelId="{F8D8F97A-6FF4-4D3C-8E30-3710A4B1660A}" type="sibTrans" cxnId="{92176F8A-A12E-4A2E-997E-6FD51BF1A85F}">
      <dgm:prSet/>
      <dgm:spPr/>
      <dgm:t>
        <a:bodyPr/>
        <a:lstStyle/>
        <a:p>
          <a:endParaRPr lang="en-GB"/>
        </a:p>
      </dgm:t>
    </dgm:pt>
    <dgm:pt modelId="{CFF489B0-8277-41E0-9A91-5F9AB8CE151E}">
      <dgm:prSet phldrT="[Text]"/>
      <dgm:spPr/>
      <dgm:t>
        <a:bodyPr/>
        <a:lstStyle/>
        <a:p>
          <a:r>
            <a:rPr lang="en-GB" dirty="0"/>
            <a:t>Allocated</a:t>
          </a:r>
        </a:p>
      </dgm:t>
    </dgm:pt>
    <dgm:pt modelId="{DBDC378F-A6D2-4881-8313-7EFA10544048}" type="parTrans" cxnId="{F343809A-3A83-47B9-8B34-702640452AB2}">
      <dgm:prSet/>
      <dgm:spPr/>
      <dgm:t>
        <a:bodyPr/>
        <a:lstStyle/>
        <a:p>
          <a:endParaRPr lang="en-GB"/>
        </a:p>
      </dgm:t>
    </dgm:pt>
    <dgm:pt modelId="{3049D7EC-3644-45BF-8CDE-EECF910499C7}" type="sibTrans" cxnId="{F343809A-3A83-47B9-8B34-702640452AB2}">
      <dgm:prSet/>
      <dgm:spPr/>
      <dgm:t>
        <a:bodyPr/>
        <a:lstStyle/>
        <a:p>
          <a:endParaRPr lang="en-GB"/>
        </a:p>
      </dgm:t>
    </dgm:pt>
    <dgm:pt modelId="{1837D250-43B1-4AFC-86FB-949995074786}">
      <dgm:prSet phldrT="[Text]"/>
      <dgm:spPr>
        <a:solidFill>
          <a:schemeClr val="accent2"/>
        </a:solidFill>
      </dgm:spPr>
      <dgm:t>
        <a:bodyPr/>
        <a:lstStyle/>
        <a:p>
          <a:r>
            <a:rPr lang="en-GB" dirty="0"/>
            <a:t>Pause</a:t>
          </a:r>
        </a:p>
      </dgm:t>
    </dgm:pt>
    <dgm:pt modelId="{E738A41E-C732-454C-8003-E788FF5EC682}" type="parTrans" cxnId="{EE0566BD-FB6D-4C4F-8CC5-72A2B5925BD7}">
      <dgm:prSet/>
      <dgm:spPr/>
      <dgm:t>
        <a:bodyPr/>
        <a:lstStyle/>
        <a:p>
          <a:endParaRPr lang="en-GB"/>
        </a:p>
      </dgm:t>
    </dgm:pt>
    <dgm:pt modelId="{D3095EC6-6A58-4F68-8EEE-9E4A918EBB27}" type="sibTrans" cxnId="{EE0566BD-FB6D-4C4F-8CC5-72A2B5925BD7}">
      <dgm:prSet/>
      <dgm:spPr/>
      <dgm:t>
        <a:bodyPr/>
        <a:lstStyle/>
        <a:p>
          <a:endParaRPr lang="en-GB"/>
        </a:p>
      </dgm:t>
    </dgm:pt>
    <dgm:pt modelId="{9CFECB0D-721A-436B-BB9E-2E9C5EDD1B97}">
      <dgm:prSet phldrT="[Text]"/>
      <dgm:spPr/>
      <dgm:t>
        <a:bodyPr/>
        <a:lstStyle/>
        <a:p>
          <a:r>
            <a:rPr lang="en-GB" dirty="0"/>
            <a:t>Accepted</a:t>
          </a:r>
        </a:p>
      </dgm:t>
    </dgm:pt>
    <dgm:pt modelId="{C0CB5B84-2796-4E5C-9D75-21299926F3AA}" type="parTrans" cxnId="{260EF230-1E4D-4547-9264-019E3D0B97E8}">
      <dgm:prSet/>
      <dgm:spPr/>
      <dgm:t>
        <a:bodyPr/>
        <a:lstStyle/>
        <a:p>
          <a:endParaRPr lang="en-GB"/>
        </a:p>
      </dgm:t>
    </dgm:pt>
    <dgm:pt modelId="{6115DD07-FCEE-4F17-8115-90AA549A6417}" type="sibTrans" cxnId="{260EF230-1E4D-4547-9264-019E3D0B97E8}">
      <dgm:prSet/>
      <dgm:spPr/>
      <dgm:t>
        <a:bodyPr/>
        <a:lstStyle/>
        <a:p>
          <a:endParaRPr lang="en-GB"/>
        </a:p>
      </dgm:t>
    </dgm:pt>
    <dgm:pt modelId="{D4D1C77A-075E-42C3-B3DF-B768F2107874}" type="pres">
      <dgm:prSet presAssocID="{3EF866CD-6A32-4C85-B67D-8A9DA86BFC6D}" presName="CompostProcess" presStyleCnt="0">
        <dgm:presLayoutVars>
          <dgm:dir/>
          <dgm:resizeHandles val="exact"/>
        </dgm:presLayoutVars>
      </dgm:prSet>
      <dgm:spPr/>
    </dgm:pt>
    <dgm:pt modelId="{2141BA33-4529-458A-A2C2-488F95AA9057}" type="pres">
      <dgm:prSet presAssocID="{3EF866CD-6A32-4C85-B67D-8A9DA86BFC6D}" presName="arrow" presStyleLbl="bgShp" presStyleIdx="0" presStyleCnt="1" custScaleX="117647"/>
      <dgm:spPr/>
    </dgm:pt>
    <dgm:pt modelId="{3C26C276-7ACF-40B5-AE10-1C067F646CD5}" type="pres">
      <dgm:prSet presAssocID="{3EF866CD-6A32-4C85-B67D-8A9DA86BFC6D}" presName="linearProcess" presStyleCnt="0"/>
      <dgm:spPr/>
    </dgm:pt>
    <dgm:pt modelId="{309FD9BD-4E71-485B-8223-60E487BFEBDA}" type="pres">
      <dgm:prSet presAssocID="{B2001291-E1DE-48A3-A190-80FA8888FD3A}" presName="textNode" presStyleLbl="node1" presStyleIdx="0" presStyleCnt="4">
        <dgm:presLayoutVars>
          <dgm:bulletEnabled val="1"/>
        </dgm:presLayoutVars>
      </dgm:prSet>
      <dgm:spPr/>
    </dgm:pt>
    <dgm:pt modelId="{D7B8A9EC-1C21-4EE9-9BDA-2514F030F9B3}" type="pres">
      <dgm:prSet presAssocID="{F8D8F97A-6FF4-4D3C-8E30-3710A4B1660A}" presName="sibTrans" presStyleCnt="0"/>
      <dgm:spPr/>
    </dgm:pt>
    <dgm:pt modelId="{A53CBDC3-5C57-4E7F-A667-BA0E9A14A87B}" type="pres">
      <dgm:prSet presAssocID="{CFF489B0-8277-41E0-9A91-5F9AB8CE151E}" presName="textNode" presStyleLbl="node1" presStyleIdx="1" presStyleCnt="4">
        <dgm:presLayoutVars>
          <dgm:bulletEnabled val="1"/>
        </dgm:presLayoutVars>
      </dgm:prSet>
      <dgm:spPr/>
    </dgm:pt>
    <dgm:pt modelId="{0B9DAB7B-E040-4A80-A99E-888165F8DEBD}" type="pres">
      <dgm:prSet presAssocID="{3049D7EC-3644-45BF-8CDE-EECF910499C7}" presName="sibTrans" presStyleCnt="0"/>
      <dgm:spPr/>
    </dgm:pt>
    <dgm:pt modelId="{8B8819B3-5D6E-40FD-8419-50CC3AEDE9D6}" type="pres">
      <dgm:prSet presAssocID="{1837D250-43B1-4AFC-86FB-949995074786}" presName="textNode" presStyleLbl="node1" presStyleIdx="2" presStyleCnt="4">
        <dgm:presLayoutVars>
          <dgm:bulletEnabled val="1"/>
        </dgm:presLayoutVars>
      </dgm:prSet>
      <dgm:spPr/>
    </dgm:pt>
    <dgm:pt modelId="{437FA45F-C5C4-4D77-A853-FEABDCD7C636}" type="pres">
      <dgm:prSet presAssocID="{D3095EC6-6A58-4F68-8EEE-9E4A918EBB27}" presName="sibTrans" presStyleCnt="0"/>
      <dgm:spPr/>
    </dgm:pt>
    <dgm:pt modelId="{7612907F-C520-4440-AC6E-E13C10288941}" type="pres">
      <dgm:prSet presAssocID="{9CFECB0D-721A-436B-BB9E-2E9C5EDD1B97}" presName="textNode" presStyleLbl="node1" presStyleIdx="3" presStyleCnt="4">
        <dgm:presLayoutVars>
          <dgm:bulletEnabled val="1"/>
        </dgm:presLayoutVars>
      </dgm:prSet>
      <dgm:spPr/>
    </dgm:pt>
  </dgm:ptLst>
  <dgm:cxnLst>
    <dgm:cxn modelId="{5C229727-27F3-4743-8AA0-5500E450FA6A}" type="presOf" srcId="{CFF489B0-8277-41E0-9A91-5F9AB8CE151E}" destId="{A53CBDC3-5C57-4E7F-A667-BA0E9A14A87B}" srcOrd="0" destOrd="0" presId="urn:microsoft.com/office/officeart/2005/8/layout/hProcess9"/>
    <dgm:cxn modelId="{260EF230-1E4D-4547-9264-019E3D0B97E8}" srcId="{3EF866CD-6A32-4C85-B67D-8A9DA86BFC6D}" destId="{9CFECB0D-721A-436B-BB9E-2E9C5EDD1B97}" srcOrd="3" destOrd="0" parTransId="{C0CB5B84-2796-4E5C-9D75-21299926F3AA}" sibTransId="{6115DD07-FCEE-4F17-8115-90AA549A6417}"/>
    <dgm:cxn modelId="{8398053A-7C25-45CE-8C52-E3CB2DEB05F3}" type="presOf" srcId="{9CFECB0D-721A-436B-BB9E-2E9C5EDD1B97}" destId="{7612907F-C520-4440-AC6E-E13C10288941}" srcOrd="0" destOrd="0" presId="urn:microsoft.com/office/officeart/2005/8/layout/hProcess9"/>
    <dgm:cxn modelId="{3293AE51-88CF-4439-BCCC-AAE3B015663F}" type="presOf" srcId="{B2001291-E1DE-48A3-A190-80FA8888FD3A}" destId="{309FD9BD-4E71-485B-8223-60E487BFEBDA}" srcOrd="0" destOrd="0" presId="urn:microsoft.com/office/officeart/2005/8/layout/hProcess9"/>
    <dgm:cxn modelId="{92176F8A-A12E-4A2E-997E-6FD51BF1A85F}" srcId="{3EF866CD-6A32-4C85-B67D-8A9DA86BFC6D}" destId="{B2001291-E1DE-48A3-A190-80FA8888FD3A}" srcOrd="0" destOrd="0" parTransId="{E0474F39-FB4C-4813-8F78-93768DFFC032}" sibTransId="{F8D8F97A-6FF4-4D3C-8E30-3710A4B1660A}"/>
    <dgm:cxn modelId="{F343809A-3A83-47B9-8B34-702640452AB2}" srcId="{3EF866CD-6A32-4C85-B67D-8A9DA86BFC6D}" destId="{CFF489B0-8277-41E0-9A91-5F9AB8CE151E}" srcOrd="1" destOrd="0" parTransId="{DBDC378F-A6D2-4881-8313-7EFA10544048}" sibTransId="{3049D7EC-3644-45BF-8CDE-EECF910499C7}"/>
    <dgm:cxn modelId="{EE0566BD-FB6D-4C4F-8CC5-72A2B5925BD7}" srcId="{3EF866CD-6A32-4C85-B67D-8A9DA86BFC6D}" destId="{1837D250-43B1-4AFC-86FB-949995074786}" srcOrd="2" destOrd="0" parTransId="{E738A41E-C732-454C-8003-E788FF5EC682}" sibTransId="{D3095EC6-6A58-4F68-8EEE-9E4A918EBB27}"/>
    <dgm:cxn modelId="{4B1D02E3-1AB0-405C-ACFA-95173D9163F0}" type="presOf" srcId="{1837D250-43B1-4AFC-86FB-949995074786}" destId="{8B8819B3-5D6E-40FD-8419-50CC3AEDE9D6}" srcOrd="0" destOrd="0" presId="urn:microsoft.com/office/officeart/2005/8/layout/hProcess9"/>
    <dgm:cxn modelId="{C2D578E9-6844-4F88-9B32-EC9A6E65A9E9}" type="presOf" srcId="{3EF866CD-6A32-4C85-B67D-8A9DA86BFC6D}" destId="{D4D1C77A-075E-42C3-B3DF-B768F2107874}" srcOrd="0" destOrd="0" presId="urn:microsoft.com/office/officeart/2005/8/layout/hProcess9"/>
    <dgm:cxn modelId="{3279D671-9BFE-4B5C-80AE-0C3BC04B5715}" type="presParOf" srcId="{D4D1C77A-075E-42C3-B3DF-B768F2107874}" destId="{2141BA33-4529-458A-A2C2-488F95AA9057}" srcOrd="0" destOrd="0" presId="urn:microsoft.com/office/officeart/2005/8/layout/hProcess9"/>
    <dgm:cxn modelId="{4E9DBA51-96AE-453D-AF20-853392968F09}" type="presParOf" srcId="{D4D1C77A-075E-42C3-B3DF-B768F2107874}" destId="{3C26C276-7ACF-40B5-AE10-1C067F646CD5}" srcOrd="1" destOrd="0" presId="urn:microsoft.com/office/officeart/2005/8/layout/hProcess9"/>
    <dgm:cxn modelId="{5BC8F5C9-8494-409D-ACD3-A3FE0412BA58}" type="presParOf" srcId="{3C26C276-7ACF-40B5-AE10-1C067F646CD5}" destId="{309FD9BD-4E71-485B-8223-60E487BFEBDA}" srcOrd="0" destOrd="0" presId="urn:microsoft.com/office/officeart/2005/8/layout/hProcess9"/>
    <dgm:cxn modelId="{55FD4FCA-F514-4B57-B14D-2E147C1EF58A}" type="presParOf" srcId="{3C26C276-7ACF-40B5-AE10-1C067F646CD5}" destId="{D7B8A9EC-1C21-4EE9-9BDA-2514F030F9B3}" srcOrd="1" destOrd="0" presId="urn:microsoft.com/office/officeart/2005/8/layout/hProcess9"/>
    <dgm:cxn modelId="{084EFADD-0635-4A68-AD75-7C123CFA46D0}" type="presParOf" srcId="{3C26C276-7ACF-40B5-AE10-1C067F646CD5}" destId="{A53CBDC3-5C57-4E7F-A667-BA0E9A14A87B}" srcOrd="2" destOrd="0" presId="urn:microsoft.com/office/officeart/2005/8/layout/hProcess9"/>
    <dgm:cxn modelId="{1626967E-83D9-4402-A83F-85657F13A320}" type="presParOf" srcId="{3C26C276-7ACF-40B5-AE10-1C067F646CD5}" destId="{0B9DAB7B-E040-4A80-A99E-888165F8DEBD}" srcOrd="3" destOrd="0" presId="urn:microsoft.com/office/officeart/2005/8/layout/hProcess9"/>
    <dgm:cxn modelId="{3D996A0C-5B04-421D-AA32-9B0E2A9647A5}" type="presParOf" srcId="{3C26C276-7ACF-40B5-AE10-1C067F646CD5}" destId="{8B8819B3-5D6E-40FD-8419-50CC3AEDE9D6}" srcOrd="4" destOrd="0" presId="urn:microsoft.com/office/officeart/2005/8/layout/hProcess9"/>
    <dgm:cxn modelId="{DA060906-E4CF-471D-B5F7-94660D8732F5}" type="presParOf" srcId="{3C26C276-7ACF-40B5-AE10-1C067F646CD5}" destId="{437FA45F-C5C4-4D77-A853-FEABDCD7C636}" srcOrd="5" destOrd="0" presId="urn:microsoft.com/office/officeart/2005/8/layout/hProcess9"/>
    <dgm:cxn modelId="{8F9BF8F3-7B6E-4D98-957D-3A90BD164095}" type="presParOf" srcId="{3C26C276-7ACF-40B5-AE10-1C067F646CD5}" destId="{7612907F-C520-4440-AC6E-E13C10288941}" srcOrd="6"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B4B2E9-DDF5-4F3E-B596-D802017C611C}" type="doc">
      <dgm:prSet loTypeId="urn:microsoft.com/office/officeart/2018/2/layout/IconVerticalSolidList#1" loCatId="icon" qsTypeId="urn:microsoft.com/office/officeart/2005/8/quickstyle/simple4" qsCatId="simple" csTypeId="urn:microsoft.com/office/officeart/2018/5/colors/Iconchunking_neutralbg_colorful5" csCatId="colorful" phldr="1"/>
      <dgm:spPr/>
      <dgm:t>
        <a:bodyPr/>
        <a:lstStyle/>
        <a:p>
          <a:endParaRPr lang="en-US"/>
        </a:p>
      </dgm:t>
    </dgm:pt>
    <dgm:pt modelId="{2FA5AEC1-E3CB-477B-9CE6-2F80B14C79B8}">
      <dgm:prSet custT="1"/>
      <dgm:spPr/>
      <dgm:t>
        <a:bodyPr/>
        <a:lstStyle/>
        <a:p>
          <a:pPr>
            <a:lnSpc>
              <a:spcPct val="100000"/>
            </a:lnSpc>
          </a:pPr>
          <a:r>
            <a:rPr lang="en-GB" sz="2800" dirty="0"/>
            <a:t>What issues has this highlighted that need resolving?</a:t>
          </a:r>
          <a:endParaRPr lang="en-US" sz="2800" dirty="0"/>
        </a:p>
      </dgm:t>
    </dgm:pt>
    <dgm:pt modelId="{442E66D5-A101-4F60-B514-428441C0B41B}" type="parTrans" cxnId="{3BA2A345-4923-4721-AFE9-2AE37C99B759}">
      <dgm:prSet/>
      <dgm:spPr/>
      <dgm:t>
        <a:bodyPr/>
        <a:lstStyle/>
        <a:p>
          <a:endParaRPr lang="en-US" sz="2800"/>
        </a:p>
      </dgm:t>
    </dgm:pt>
    <dgm:pt modelId="{87EEAC80-0A7E-4B73-B6C3-563248C88C04}" type="sibTrans" cxnId="{3BA2A345-4923-4721-AFE9-2AE37C99B759}">
      <dgm:prSet/>
      <dgm:spPr/>
      <dgm:t>
        <a:bodyPr/>
        <a:lstStyle/>
        <a:p>
          <a:endParaRPr lang="en-US" sz="2800"/>
        </a:p>
      </dgm:t>
    </dgm:pt>
    <dgm:pt modelId="{0318C7E7-E27A-4590-AC1F-C8391C1BA313}">
      <dgm:prSet custT="1"/>
      <dgm:spPr/>
      <dgm:t>
        <a:bodyPr/>
        <a:lstStyle/>
        <a:p>
          <a:pPr>
            <a:lnSpc>
              <a:spcPct val="100000"/>
            </a:lnSpc>
          </a:pPr>
          <a:r>
            <a:rPr lang="en-GB" sz="2800" dirty="0"/>
            <a:t>How might you do this?</a:t>
          </a:r>
          <a:endParaRPr lang="en-US" sz="2800" dirty="0"/>
        </a:p>
      </dgm:t>
    </dgm:pt>
    <dgm:pt modelId="{D5CB14A7-C6C2-4968-8318-38C277B68FBE}" type="parTrans" cxnId="{B0CBE9D4-D4DC-400F-842C-A441376F3F90}">
      <dgm:prSet/>
      <dgm:spPr/>
      <dgm:t>
        <a:bodyPr/>
        <a:lstStyle/>
        <a:p>
          <a:endParaRPr lang="en-US" sz="2800"/>
        </a:p>
      </dgm:t>
    </dgm:pt>
    <dgm:pt modelId="{7097B261-942C-47B5-9F53-5FDCA1130592}" type="sibTrans" cxnId="{B0CBE9D4-D4DC-400F-842C-A441376F3F90}">
      <dgm:prSet/>
      <dgm:spPr/>
      <dgm:t>
        <a:bodyPr/>
        <a:lstStyle/>
        <a:p>
          <a:endParaRPr lang="en-US" sz="2800"/>
        </a:p>
      </dgm:t>
    </dgm:pt>
    <dgm:pt modelId="{A8A3E2EF-4D39-4C42-97B9-E595C76A9E23}">
      <dgm:prSet custT="1"/>
      <dgm:spPr/>
      <dgm:t>
        <a:bodyPr/>
        <a:lstStyle/>
        <a:p>
          <a:pPr>
            <a:lnSpc>
              <a:spcPct val="100000"/>
            </a:lnSpc>
          </a:pPr>
          <a:r>
            <a:rPr lang="en-GB" sz="2800"/>
            <a:t>Who else needs to be involved?</a:t>
          </a:r>
          <a:endParaRPr lang="en-US" sz="2800"/>
        </a:p>
      </dgm:t>
    </dgm:pt>
    <dgm:pt modelId="{884C7F18-E3C4-4979-B846-A24D967DA2E6}" type="parTrans" cxnId="{FB6F72BE-9E8F-4516-8396-ACCC198F1E9C}">
      <dgm:prSet/>
      <dgm:spPr/>
      <dgm:t>
        <a:bodyPr/>
        <a:lstStyle/>
        <a:p>
          <a:endParaRPr lang="en-US" sz="2800"/>
        </a:p>
      </dgm:t>
    </dgm:pt>
    <dgm:pt modelId="{AC9B34F3-C7BB-4640-9311-8D449A7476AE}" type="sibTrans" cxnId="{FB6F72BE-9E8F-4516-8396-ACCC198F1E9C}">
      <dgm:prSet/>
      <dgm:spPr/>
      <dgm:t>
        <a:bodyPr/>
        <a:lstStyle/>
        <a:p>
          <a:endParaRPr lang="en-US" sz="2800"/>
        </a:p>
      </dgm:t>
    </dgm:pt>
    <dgm:pt modelId="{B0F4C67B-4BF9-43D5-BB13-DF6EBC79E205}">
      <dgm:prSet custT="1"/>
      <dgm:spPr/>
      <dgm:t>
        <a:bodyPr/>
        <a:lstStyle/>
        <a:p>
          <a:pPr>
            <a:lnSpc>
              <a:spcPct val="100000"/>
            </a:lnSpc>
          </a:pPr>
          <a:r>
            <a:rPr lang="en-GB" sz="2800"/>
            <a:t>Any further reflections?</a:t>
          </a:r>
          <a:endParaRPr lang="en-US" sz="2800"/>
        </a:p>
      </dgm:t>
    </dgm:pt>
    <dgm:pt modelId="{AAD5EA70-9C5F-4E13-B9E9-F32FA11450F1}" type="parTrans" cxnId="{2B864010-6A20-4C2E-AD06-2636000EBDC7}">
      <dgm:prSet/>
      <dgm:spPr/>
      <dgm:t>
        <a:bodyPr/>
        <a:lstStyle/>
        <a:p>
          <a:endParaRPr lang="en-US" sz="2800"/>
        </a:p>
      </dgm:t>
    </dgm:pt>
    <dgm:pt modelId="{C8F6E022-8764-4C75-898A-06BD28D70764}" type="sibTrans" cxnId="{2B864010-6A20-4C2E-AD06-2636000EBDC7}">
      <dgm:prSet/>
      <dgm:spPr/>
      <dgm:t>
        <a:bodyPr/>
        <a:lstStyle/>
        <a:p>
          <a:endParaRPr lang="en-US" sz="2800"/>
        </a:p>
      </dgm:t>
    </dgm:pt>
    <dgm:pt modelId="{10E911C6-0F4B-43B7-86E0-4FB7894D6CA4}" type="pres">
      <dgm:prSet presAssocID="{F7B4B2E9-DDF5-4F3E-B596-D802017C611C}" presName="root" presStyleCnt="0">
        <dgm:presLayoutVars>
          <dgm:dir/>
          <dgm:resizeHandles val="exact"/>
        </dgm:presLayoutVars>
      </dgm:prSet>
      <dgm:spPr/>
    </dgm:pt>
    <dgm:pt modelId="{E27CDB0E-4309-4F50-A062-1616F2E7F0E4}" type="pres">
      <dgm:prSet presAssocID="{2FA5AEC1-E3CB-477B-9CE6-2F80B14C79B8}" presName="compNode" presStyleCnt="0"/>
      <dgm:spPr/>
    </dgm:pt>
    <dgm:pt modelId="{111B184C-2E45-42D5-A8B5-0B871E162538}" type="pres">
      <dgm:prSet presAssocID="{2FA5AEC1-E3CB-477B-9CE6-2F80B14C79B8}" presName="bgRect" presStyleLbl="bgShp" presStyleIdx="0" presStyleCnt="4"/>
      <dgm:spPr/>
    </dgm:pt>
    <dgm:pt modelId="{81322D9C-D850-4A96-BAF7-9BA49CBF1CE4}" type="pres">
      <dgm:prSet presAssocID="{2FA5AEC1-E3CB-477B-9CE6-2F80B14C79B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F2CE8D9C-21E9-4FA1-B02C-F1A66C5F68C6}" type="pres">
      <dgm:prSet presAssocID="{2FA5AEC1-E3CB-477B-9CE6-2F80B14C79B8}" presName="spaceRect" presStyleCnt="0"/>
      <dgm:spPr/>
    </dgm:pt>
    <dgm:pt modelId="{BFFFC069-9ED7-41A9-924E-3184AD6DF921}" type="pres">
      <dgm:prSet presAssocID="{2FA5AEC1-E3CB-477B-9CE6-2F80B14C79B8}" presName="parTx" presStyleLbl="revTx" presStyleIdx="0" presStyleCnt="4">
        <dgm:presLayoutVars>
          <dgm:chMax val="0"/>
          <dgm:chPref val="0"/>
        </dgm:presLayoutVars>
      </dgm:prSet>
      <dgm:spPr/>
    </dgm:pt>
    <dgm:pt modelId="{1C5394C0-9F93-442E-98BA-521174258764}" type="pres">
      <dgm:prSet presAssocID="{87EEAC80-0A7E-4B73-B6C3-563248C88C04}" presName="sibTrans" presStyleCnt="0"/>
      <dgm:spPr/>
    </dgm:pt>
    <dgm:pt modelId="{716897A9-84A1-485A-97EA-3A9D9B6E7942}" type="pres">
      <dgm:prSet presAssocID="{0318C7E7-E27A-4590-AC1F-C8391C1BA313}" presName="compNode" presStyleCnt="0"/>
      <dgm:spPr/>
    </dgm:pt>
    <dgm:pt modelId="{43F67501-F75C-433C-B107-17FF25A9ED6C}" type="pres">
      <dgm:prSet presAssocID="{0318C7E7-E27A-4590-AC1F-C8391C1BA313}" presName="bgRect" presStyleLbl="bgShp" presStyleIdx="1" presStyleCnt="4"/>
      <dgm:spPr/>
    </dgm:pt>
    <dgm:pt modelId="{DF90D78C-3F34-4F7C-9EB4-D1A235C6EA29}" type="pres">
      <dgm:prSet presAssocID="{0318C7E7-E27A-4590-AC1F-C8391C1BA3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40809C96-8DF6-422C-ACBC-5FA91E3E0DEB}" type="pres">
      <dgm:prSet presAssocID="{0318C7E7-E27A-4590-AC1F-C8391C1BA313}" presName="spaceRect" presStyleCnt="0"/>
      <dgm:spPr/>
    </dgm:pt>
    <dgm:pt modelId="{8A93F527-6532-44A1-85FB-5DFA508CB9FF}" type="pres">
      <dgm:prSet presAssocID="{0318C7E7-E27A-4590-AC1F-C8391C1BA313}" presName="parTx" presStyleLbl="revTx" presStyleIdx="1" presStyleCnt="4">
        <dgm:presLayoutVars>
          <dgm:chMax val="0"/>
          <dgm:chPref val="0"/>
        </dgm:presLayoutVars>
      </dgm:prSet>
      <dgm:spPr/>
    </dgm:pt>
    <dgm:pt modelId="{B2594188-8206-42AF-845B-159C1A08A538}" type="pres">
      <dgm:prSet presAssocID="{7097B261-942C-47B5-9F53-5FDCA1130592}" presName="sibTrans" presStyleCnt="0"/>
      <dgm:spPr/>
    </dgm:pt>
    <dgm:pt modelId="{33FE8B03-DA3F-4539-99C9-4CE0CE5B20B3}" type="pres">
      <dgm:prSet presAssocID="{A8A3E2EF-4D39-4C42-97B9-E595C76A9E23}" presName="compNode" presStyleCnt="0"/>
      <dgm:spPr/>
    </dgm:pt>
    <dgm:pt modelId="{DDDD50A5-0AB4-4FF2-8133-EE10CFDE56A8}" type="pres">
      <dgm:prSet presAssocID="{A8A3E2EF-4D39-4C42-97B9-E595C76A9E23}" presName="bgRect" presStyleLbl="bgShp" presStyleIdx="2" presStyleCnt="4"/>
      <dgm:spPr/>
    </dgm:pt>
    <dgm:pt modelId="{7B631C90-F124-4A89-8526-C77C8D99C2C9}" type="pres">
      <dgm:prSet presAssocID="{A8A3E2EF-4D39-4C42-97B9-E595C76A9E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A5FA6D7B-B1A2-4093-B3E4-F3001C032DC7}" type="pres">
      <dgm:prSet presAssocID="{A8A3E2EF-4D39-4C42-97B9-E595C76A9E23}" presName="spaceRect" presStyleCnt="0"/>
      <dgm:spPr/>
    </dgm:pt>
    <dgm:pt modelId="{B1C499C2-A2DF-4BC9-B80C-7594A426F09A}" type="pres">
      <dgm:prSet presAssocID="{A8A3E2EF-4D39-4C42-97B9-E595C76A9E23}" presName="parTx" presStyleLbl="revTx" presStyleIdx="2" presStyleCnt="4">
        <dgm:presLayoutVars>
          <dgm:chMax val="0"/>
          <dgm:chPref val="0"/>
        </dgm:presLayoutVars>
      </dgm:prSet>
      <dgm:spPr/>
    </dgm:pt>
    <dgm:pt modelId="{C29712C5-D77D-4697-B960-88B33E5F3996}" type="pres">
      <dgm:prSet presAssocID="{AC9B34F3-C7BB-4640-9311-8D449A7476AE}" presName="sibTrans" presStyleCnt="0"/>
      <dgm:spPr/>
    </dgm:pt>
    <dgm:pt modelId="{992B8274-5F10-4D9E-B821-4A2B22F7A298}" type="pres">
      <dgm:prSet presAssocID="{B0F4C67B-4BF9-43D5-BB13-DF6EBC79E205}" presName="compNode" presStyleCnt="0"/>
      <dgm:spPr/>
    </dgm:pt>
    <dgm:pt modelId="{7B5E60C9-FCE0-446F-976A-37FC4FA5339D}" type="pres">
      <dgm:prSet presAssocID="{B0F4C67B-4BF9-43D5-BB13-DF6EBC79E205}" presName="bgRect" presStyleLbl="bgShp" presStyleIdx="3" presStyleCnt="4"/>
      <dgm:spPr/>
    </dgm:pt>
    <dgm:pt modelId="{28FA7A2D-526A-430D-801F-8AF863A1AF2E}" type="pres">
      <dgm:prSet presAssocID="{B0F4C67B-4BF9-43D5-BB13-DF6EBC79E20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541180A3-2607-4CA2-B8EC-8DC14D20ECD0}" type="pres">
      <dgm:prSet presAssocID="{B0F4C67B-4BF9-43D5-BB13-DF6EBC79E205}" presName="spaceRect" presStyleCnt="0"/>
      <dgm:spPr/>
    </dgm:pt>
    <dgm:pt modelId="{455179E9-93AE-49A8-8BB5-43E6F086A095}" type="pres">
      <dgm:prSet presAssocID="{B0F4C67B-4BF9-43D5-BB13-DF6EBC79E205}" presName="parTx" presStyleLbl="revTx" presStyleIdx="3" presStyleCnt="4">
        <dgm:presLayoutVars>
          <dgm:chMax val="0"/>
          <dgm:chPref val="0"/>
        </dgm:presLayoutVars>
      </dgm:prSet>
      <dgm:spPr/>
    </dgm:pt>
  </dgm:ptLst>
  <dgm:cxnLst>
    <dgm:cxn modelId="{5357DD0B-38DE-4AF7-8090-C24B42235478}" type="presOf" srcId="{2FA5AEC1-E3CB-477B-9CE6-2F80B14C79B8}" destId="{BFFFC069-9ED7-41A9-924E-3184AD6DF921}" srcOrd="0" destOrd="0" presId="urn:microsoft.com/office/officeart/2018/2/layout/IconVerticalSolidList#1"/>
    <dgm:cxn modelId="{2B864010-6A20-4C2E-AD06-2636000EBDC7}" srcId="{F7B4B2E9-DDF5-4F3E-B596-D802017C611C}" destId="{B0F4C67B-4BF9-43D5-BB13-DF6EBC79E205}" srcOrd="3" destOrd="0" parTransId="{AAD5EA70-9C5F-4E13-B9E9-F32FA11450F1}" sibTransId="{C8F6E022-8764-4C75-898A-06BD28D70764}"/>
    <dgm:cxn modelId="{3BA2A345-4923-4721-AFE9-2AE37C99B759}" srcId="{F7B4B2E9-DDF5-4F3E-B596-D802017C611C}" destId="{2FA5AEC1-E3CB-477B-9CE6-2F80B14C79B8}" srcOrd="0" destOrd="0" parTransId="{442E66D5-A101-4F60-B514-428441C0B41B}" sibTransId="{87EEAC80-0A7E-4B73-B6C3-563248C88C04}"/>
    <dgm:cxn modelId="{4D972249-F25F-4BF9-8DA7-13A2F159F39D}" type="presOf" srcId="{B0F4C67B-4BF9-43D5-BB13-DF6EBC79E205}" destId="{455179E9-93AE-49A8-8BB5-43E6F086A095}" srcOrd="0" destOrd="0" presId="urn:microsoft.com/office/officeart/2018/2/layout/IconVerticalSolidList#1"/>
    <dgm:cxn modelId="{08D0B59A-DFB2-4C4E-8AB8-CA6C7C8D7DE4}" type="presOf" srcId="{A8A3E2EF-4D39-4C42-97B9-E595C76A9E23}" destId="{B1C499C2-A2DF-4BC9-B80C-7594A426F09A}" srcOrd="0" destOrd="0" presId="urn:microsoft.com/office/officeart/2018/2/layout/IconVerticalSolidList#1"/>
    <dgm:cxn modelId="{4CACD0B1-AF6C-4033-8AE9-3F6FF4C3752E}" type="presOf" srcId="{0318C7E7-E27A-4590-AC1F-C8391C1BA313}" destId="{8A93F527-6532-44A1-85FB-5DFA508CB9FF}" srcOrd="0" destOrd="0" presId="urn:microsoft.com/office/officeart/2018/2/layout/IconVerticalSolidList#1"/>
    <dgm:cxn modelId="{2CCC7DBB-271F-48CC-B885-60AFC79560EE}" type="presOf" srcId="{F7B4B2E9-DDF5-4F3E-B596-D802017C611C}" destId="{10E911C6-0F4B-43B7-86E0-4FB7894D6CA4}" srcOrd="0" destOrd="0" presId="urn:microsoft.com/office/officeart/2018/2/layout/IconVerticalSolidList#1"/>
    <dgm:cxn modelId="{FB6F72BE-9E8F-4516-8396-ACCC198F1E9C}" srcId="{F7B4B2E9-DDF5-4F3E-B596-D802017C611C}" destId="{A8A3E2EF-4D39-4C42-97B9-E595C76A9E23}" srcOrd="2" destOrd="0" parTransId="{884C7F18-E3C4-4979-B846-A24D967DA2E6}" sibTransId="{AC9B34F3-C7BB-4640-9311-8D449A7476AE}"/>
    <dgm:cxn modelId="{B0CBE9D4-D4DC-400F-842C-A441376F3F90}" srcId="{F7B4B2E9-DDF5-4F3E-B596-D802017C611C}" destId="{0318C7E7-E27A-4590-AC1F-C8391C1BA313}" srcOrd="1" destOrd="0" parTransId="{D5CB14A7-C6C2-4968-8318-38C277B68FBE}" sibTransId="{7097B261-942C-47B5-9F53-5FDCA1130592}"/>
    <dgm:cxn modelId="{DC6C1171-4830-419F-BBF4-C4180A57E2D8}" type="presParOf" srcId="{10E911C6-0F4B-43B7-86E0-4FB7894D6CA4}" destId="{E27CDB0E-4309-4F50-A062-1616F2E7F0E4}" srcOrd="0" destOrd="0" presId="urn:microsoft.com/office/officeart/2018/2/layout/IconVerticalSolidList#1"/>
    <dgm:cxn modelId="{CFDB7BDC-99D9-47F7-88C3-2C0125FC8228}" type="presParOf" srcId="{E27CDB0E-4309-4F50-A062-1616F2E7F0E4}" destId="{111B184C-2E45-42D5-A8B5-0B871E162538}" srcOrd="0" destOrd="0" presId="urn:microsoft.com/office/officeart/2018/2/layout/IconVerticalSolidList#1"/>
    <dgm:cxn modelId="{1A566FE8-28D2-428D-B175-2133799EB0C8}" type="presParOf" srcId="{E27CDB0E-4309-4F50-A062-1616F2E7F0E4}" destId="{81322D9C-D850-4A96-BAF7-9BA49CBF1CE4}" srcOrd="1" destOrd="0" presId="urn:microsoft.com/office/officeart/2018/2/layout/IconVerticalSolidList#1"/>
    <dgm:cxn modelId="{9CE1779A-CDDB-4477-AF9E-0FFA2C3D4CFC}" type="presParOf" srcId="{E27CDB0E-4309-4F50-A062-1616F2E7F0E4}" destId="{F2CE8D9C-21E9-4FA1-B02C-F1A66C5F68C6}" srcOrd="2" destOrd="0" presId="urn:microsoft.com/office/officeart/2018/2/layout/IconVerticalSolidList#1"/>
    <dgm:cxn modelId="{A0D662BD-BF7A-4E3D-9261-E449FC3ECFBC}" type="presParOf" srcId="{E27CDB0E-4309-4F50-A062-1616F2E7F0E4}" destId="{BFFFC069-9ED7-41A9-924E-3184AD6DF921}" srcOrd="3" destOrd="0" presId="urn:microsoft.com/office/officeart/2018/2/layout/IconVerticalSolidList#1"/>
    <dgm:cxn modelId="{00B7C9F4-6EB0-48EC-86CB-134D289BAE83}" type="presParOf" srcId="{10E911C6-0F4B-43B7-86E0-4FB7894D6CA4}" destId="{1C5394C0-9F93-442E-98BA-521174258764}" srcOrd="1" destOrd="0" presId="urn:microsoft.com/office/officeart/2018/2/layout/IconVerticalSolidList#1"/>
    <dgm:cxn modelId="{D15F8D5D-1EF4-4C36-B14C-E66DB6FA6FEA}" type="presParOf" srcId="{10E911C6-0F4B-43B7-86E0-4FB7894D6CA4}" destId="{716897A9-84A1-485A-97EA-3A9D9B6E7942}" srcOrd="2" destOrd="0" presId="urn:microsoft.com/office/officeart/2018/2/layout/IconVerticalSolidList#1"/>
    <dgm:cxn modelId="{9D904940-7217-4709-A0E3-56888271EB38}" type="presParOf" srcId="{716897A9-84A1-485A-97EA-3A9D9B6E7942}" destId="{43F67501-F75C-433C-B107-17FF25A9ED6C}" srcOrd="0" destOrd="0" presId="urn:microsoft.com/office/officeart/2018/2/layout/IconVerticalSolidList#1"/>
    <dgm:cxn modelId="{68E24E68-7F4D-4187-9D72-C0400CF5AA39}" type="presParOf" srcId="{716897A9-84A1-485A-97EA-3A9D9B6E7942}" destId="{DF90D78C-3F34-4F7C-9EB4-D1A235C6EA29}" srcOrd="1" destOrd="0" presId="urn:microsoft.com/office/officeart/2018/2/layout/IconVerticalSolidList#1"/>
    <dgm:cxn modelId="{046C8A50-6478-4441-ACAE-38627AF20BA2}" type="presParOf" srcId="{716897A9-84A1-485A-97EA-3A9D9B6E7942}" destId="{40809C96-8DF6-422C-ACBC-5FA91E3E0DEB}" srcOrd="2" destOrd="0" presId="urn:microsoft.com/office/officeart/2018/2/layout/IconVerticalSolidList#1"/>
    <dgm:cxn modelId="{94EE43BB-F9C1-480B-B206-262FAF62CD50}" type="presParOf" srcId="{716897A9-84A1-485A-97EA-3A9D9B6E7942}" destId="{8A93F527-6532-44A1-85FB-5DFA508CB9FF}" srcOrd="3" destOrd="0" presId="urn:microsoft.com/office/officeart/2018/2/layout/IconVerticalSolidList#1"/>
    <dgm:cxn modelId="{40F7D9C9-292F-4C54-855B-1CB3605BDB24}" type="presParOf" srcId="{10E911C6-0F4B-43B7-86E0-4FB7894D6CA4}" destId="{B2594188-8206-42AF-845B-159C1A08A538}" srcOrd="3" destOrd="0" presId="urn:microsoft.com/office/officeart/2018/2/layout/IconVerticalSolidList#1"/>
    <dgm:cxn modelId="{9D6045D1-5E24-44D0-A234-6F42A631E687}" type="presParOf" srcId="{10E911C6-0F4B-43B7-86E0-4FB7894D6CA4}" destId="{33FE8B03-DA3F-4539-99C9-4CE0CE5B20B3}" srcOrd="4" destOrd="0" presId="urn:microsoft.com/office/officeart/2018/2/layout/IconVerticalSolidList#1"/>
    <dgm:cxn modelId="{2CB78C6A-F374-40AE-A160-EED02635D169}" type="presParOf" srcId="{33FE8B03-DA3F-4539-99C9-4CE0CE5B20B3}" destId="{DDDD50A5-0AB4-4FF2-8133-EE10CFDE56A8}" srcOrd="0" destOrd="0" presId="urn:microsoft.com/office/officeart/2018/2/layout/IconVerticalSolidList#1"/>
    <dgm:cxn modelId="{05FF63D7-896D-42C1-8187-B9FAFFC6D806}" type="presParOf" srcId="{33FE8B03-DA3F-4539-99C9-4CE0CE5B20B3}" destId="{7B631C90-F124-4A89-8526-C77C8D99C2C9}" srcOrd="1" destOrd="0" presId="urn:microsoft.com/office/officeart/2018/2/layout/IconVerticalSolidList#1"/>
    <dgm:cxn modelId="{83EB74DB-7EB1-4EC6-8E3C-3472633D30C6}" type="presParOf" srcId="{33FE8B03-DA3F-4539-99C9-4CE0CE5B20B3}" destId="{A5FA6D7B-B1A2-4093-B3E4-F3001C032DC7}" srcOrd="2" destOrd="0" presId="urn:microsoft.com/office/officeart/2018/2/layout/IconVerticalSolidList#1"/>
    <dgm:cxn modelId="{FB881115-79A5-4C4C-AF74-EFD63FE0F9D5}" type="presParOf" srcId="{33FE8B03-DA3F-4539-99C9-4CE0CE5B20B3}" destId="{B1C499C2-A2DF-4BC9-B80C-7594A426F09A}" srcOrd="3" destOrd="0" presId="urn:microsoft.com/office/officeart/2018/2/layout/IconVerticalSolidList#1"/>
    <dgm:cxn modelId="{77E8ED4A-8A66-4C18-99EF-2C0E92F3FE02}" type="presParOf" srcId="{10E911C6-0F4B-43B7-86E0-4FB7894D6CA4}" destId="{C29712C5-D77D-4697-B960-88B33E5F3996}" srcOrd="5" destOrd="0" presId="urn:microsoft.com/office/officeart/2018/2/layout/IconVerticalSolidList#1"/>
    <dgm:cxn modelId="{C6E6DF83-226F-4056-BD6B-C9E2AEB0F422}" type="presParOf" srcId="{10E911C6-0F4B-43B7-86E0-4FB7894D6CA4}" destId="{992B8274-5F10-4D9E-B821-4A2B22F7A298}" srcOrd="6" destOrd="0" presId="urn:microsoft.com/office/officeart/2018/2/layout/IconVerticalSolidList#1"/>
    <dgm:cxn modelId="{0217FE68-FD89-4606-A3F1-65E4DD544B34}" type="presParOf" srcId="{992B8274-5F10-4D9E-B821-4A2B22F7A298}" destId="{7B5E60C9-FCE0-446F-976A-37FC4FA5339D}" srcOrd="0" destOrd="0" presId="urn:microsoft.com/office/officeart/2018/2/layout/IconVerticalSolidList#1"/>
    <dgm:cxn modelId="{50EE277A-639C-40BA-997E-381248A0940C}" type="presParOf" srcId="{992B8274-5F10-4D9E-B821-4A2B22F7A298}" destId="{28FA7A2D-526A-430D-801F-8AF863A1AF2E}" srcOrd="1" destOrd="0" presId="urn:microsoft.com/office/officeart/2018/2/layout/IconVerticalSolidList#1"/>
    <dgm:cxn modelId="{2314C353-792D-4B51-ADD6-915B89EB2EFE}" type="presParOf" srcId="{992B8274-5F10-4D9E-B821-4A2B22F7A298}" destId="{541180A3-2607-4CA2-B8EC-8DC14D20ECD0}" srcOrd="2" destOrd="0" presId="urn:microsoft.com/office/officeart/2018/2/layout/IconVerticalSolidList#1"/>
    <dgm:cxn modelId="{3D189B1E-5BF3-45C8-BF18-1867C5FB8042}" type="presParOf" srcId="{992B8274-5F10-4D9E-B821-4A2B22F7A298}" destId="{455179E9-93AE-49A8-8BB5-43E6F086A095}" srcOrd="3" destOrd="0" presId="urn:microsoft.com/office/officeart/2018/2/layout/IconVerticalSolid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1107F-7D76-4BB2-943A-27F66BF2E521}">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1630028-28B2-47E1-B154-F6125D354FA8}">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a:t>Ownership + impact</a:t>
          </a:r>
          <a:endParaRPr lang="en-US" sz="4100" kern="1200"/>
        </a:p>
      </dsp:txBody>
      <dsp:txXfrm>
        <a:off x="678914" y="525899"/>
        <a:ext cx="4067491" cy="2525499"/>
      </dsp:txXfrm>
    </dsp:sp>
    <dsp:sp modelId="{8866C337-5BED-49C2-9E42-C45340A4BD8B}">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B6ADF0-2705-41F6-A1A4-5F8F0D6E495C}">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Two way process, both allocated and accepted </a:t>
          </a:r>
          <a:endParaRPr lang="en-US" sz="4100" kern="1200" dirty="0"/>
        </a:p>
      </dsp:txBody>
      <dsp:txXfrm>
        <a:off x="5842357" y="525899"/>
        <a:ext cx="4067491" cy="2525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1BA33-4529-458A-A2C2-488F95AA9057}">
      <dsp:nvSpPr>
        <dsp:cNvPr id="0" name=""/>
        <dsp:cNvSpPr/>
      </dsp:nvSpPr>
      <dsp:spPr>
        <a:xfrm>
          <a:off x="2" y="0"/>
          <a:ext cx="11169644"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9FD9BD-4E71-485B-8223-60E487BFEBDA}">
      <dsp:nvSpPr>
        <dsp:cNvPr id="0" name=""/>
        <dsp:cNvSpPr/>
      </dsp:nvSpPr>
      <dsp:spPr>
        <a:xfrm>
          <a:off x="749" y="1625600"/>
          <a:ext cx="259610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Responsibility</a:t>
          </a:r>
        </a:p>
      </dsp:txBody>
      <dsp:txXfrm>
        <a:off x="106556" y="1731407"/>
        <a:ext cx="2384491" cy="1955852"/>
      </dsp:txXfrm>
    </dsp:sp>
    <dsp:sp modelId="{A53CBDC3-5C57-4E7F-A667-BA0E9A14A87B}">
      <dsp:nvSpPr>
        <dsp:cNvPr id="0" name=""/>
        <dsp:cNvSpPr/>
      </dsp:nvSpPr>
      <dsp:spPr>
        <a:xfrm>
          <a:off x="2858098" y="1625600"/>
          <a:ext cx="259610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Allocated</a:t>
          </a:r>
        </a:p>
      </dsp:txBody>
      <dsp:txXfrm>
        <a:off x="2963905" y="1731407"/>
        <a:ext cx="2384491" cy="1955852"/>
      </dsp:txXfrm>
    </dsp:sp>
    <dsp:sp modelId="{8B8819B3-5D6E-40FD-8419-50CC3AEDE9D6}">
      <dsp:nvSpPr>
        <dsp:cNvPr id="0" name=""/>
        <dsp:cNvSpPr/>
      </dsp:nvSpPr>
      <dsp:spPr>
        <a:xfrm>
          <a:off x="5715446" y="1625600"/>
          <a:ext cx="2596105" cy="216746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Pause</a:t>
          </a:r>
        </a:p>
      </dsp:txBody>
      <dsp:txXfrm>
        <a:off x="5821253" y="1731407"/>
        <a:ext cx="2384491" cy="1955852"/>
      </dsp:txXfrm>
    </dsp:sp>
    <dsp:sp modelId="{7612907F-C520-4440-AC6E-E13C10288941}">
      <dsp:nvSpPr>
        <dsp:cNvPr id="0" name=""/>
        <dsp:cNvSpPr/>
      </dsp:nvSpPr>
      <dsp:spPr>
        <a:xfrm>
          <a:off x="8572795" y="1625600"/>
          <a:ext cx="259610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Accepted</a:t>
          </a:r>
        </a:p>
      </dsp:txBody>
      <dsp:txXfrm>
        <a:off x="8678602" y="1731407"/>
        <a:ext cx="2384491" cy="195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B184C-2E45-42D5-A8B5-0B871E162538}">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1322D9C-D850-4A96-BAF7-9BA49CBF1CE4}">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FFFC069-9ED7-41A9-924E-3184AD6DF921}">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100000"/>
            </a:lnSpc>
            <a:spcBef>
              <a:spcPct val="0"/>
            </a:spcBef>
            <a:spcAft>
              <a:spcPct val="35000"/>
            </a:spcAft>
            <a:buNone/>
          </a:pPr>
          <a:r>
            <a:rPr lang="en-GB" sz="2800" kern="1200" dirty="0"/>
            <a:t>What issues has this highlighted that need resolving?</a:t>
          </a:r>
          <a:endParaRPr lang="en-US" sz="2800" kern="1200" dirty="0"/>
        </a:p>
      </dsp:txBody>
      <dsp:txXfrm>
        <a:off x="1429899" y="2442"/>
        <a:ext cx="5083704" cy="1238008"/>
      </dsp:txXfrm>
    </dsp:sp>
    <dsp:sp modelId="{43F67501-F75C-433C-B107-17FF25A9ED6C}">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F90D78C-3F34-4F7C-9EB4-D1A235C6EA29}">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A93F527-6532-44A1-85FB-5DFA508CB9FF}">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100000"/>
            </a:lnSpc>
            <a:spcBef>
              <a:spcPct val="0"/>
            </a:spcBef>
            <a:spcAft>
              <a:spcPct val="35000"/>
            </a:spcAft>
            <a:buNone/>
          </a:pPr>
          <a:r>
            <a:rPr lang="en-GB" sz="2800" kern="1200" dirty="0"/>
            <a:t>How might you do this?</a:t>
          </a:r>
          <a:endParaRPr lang="en-US" sz="2800" kern="1200" dirty="0"/>
        </a:p>
      </dsp:txBody>
      <dsp:txXfrm>
        <a:off x="1429899" y="1549953"/>
        <a:ext cx="5083704" cy="1238008"/>
      </dsp:txXfrm>
    </dsp:sp>
    <dsp:sp modelId="{DDDD50A5-0AB4-4FF2-8133-EE10CFDE56A8}">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B631C90-F124-4A89-8526-C77C8D99C2C9}">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1C499C2-A2DF-4BC9-B80C-7594A426F09A}">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100000"/>
            </a:lnSpc>
            <a:spcBef>
              <a:spcPct val="0"/>
            </a:spcBef>
            <a:spcAft>
              <a:spcPct val="35000"/>
            </a:spcAft>
            <a:buNone/>
          </a:pPr>
          <a:r>
            <a:rPr lang="en-GB" sz="2800" kern="1200"/>
            <a:t>Who else needs to be involved?</a:t>
          </a:r>
          <a:endParaRPr lang="en-US" sz="2800" kern="1200"/>
        </a:p>
      </dsp:txBody>
      <dsp:txXfrm>
        <a:off x="1429899" y="3097464"/>
        <a:ext cx="5083704" cy="1238008"/>
      </dsp:txXfrm>
    </dsp:sp>
    <dsp:sp modelId="{7B5E60C9-FCE0-446F-976A-37FC4FA5339D}">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8FA7A2D-526A-430D-801F-8AF863A1AF2E}">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55179E9-93AE-49A8-8BB5-43E6F086A095}">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100000"/>
            </a:lnSpc>
            <a:spcBef>
              <a:spcPct val="0"/>
            </a:spcBef>
            <a:spcAft>
              <a:spcPct val="35000"/>
            </a:spcAft>
            <a:buNone/>
          </a:pPr>
          <a:r>
            <a:rPr lang="en-GB" sz="2800" kern="1200"/>
            <a:t>Any further reflections?</a:t>
          </a:r>
          <a:endParaRPr lang="en-US" sz="2800" kern="1200"/>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1">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4771C-5696-4F03-9E32-9386D925D58A}" type="datetimeFigureOut">
              <a:rPr lang="en-GB" smtClean="0"/>
              <a:t>23/03/2023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2BF05-EA45-4BEC-9771-6A5F0B63DA47}" type="slidenum">
              <a:rPr lang="en-GB" smtClean="0"/>
              <a:t>‹#›</a:t>
            </a:fld>
            <a:endParaRPr lang="en-GB"/>
          </a:p>
        </p:txBody>
      </p:sp>
    </p:spTree>
    <p:extLst>
      <p:ext uri="{BB962C8B-B14F-4D97-AF65-F5344CB8AC3E}">
        <p14:creationId xmlns:p14="http://schemas.microsoft.com/office/powerpoint/2010/main" val="187797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Hello, and welcome to Sheffield Health and Care Partnership’s series of short development sessions.  This one is on RACI</a:t>
            </a:r>
          </a:p>
          <a:p>
            <a:endParaRPr lang="en-GB" dirty="0"/>
          </a:p>
        </p:txBody>
      </p:sp>
      <p:sp>
        <p:nvSpPr>
          <p:cNvPr id="4" name="Slide Number Placeholder 3"/>
          <p:cNvSpPr>
            <a:spLocks noGrp="1"/>
          </p:cNvSpPr>
          <p:nvPr>
            <p:ph type="sldNum" sz="quarter" idx="5"/>
          </p:nvPr>
        </p:nvSpPr>
        <p:spPr/>
        <p:txBody>
          <a:bodyPr/>
          <a:lstStyle/>
          <a:p>
            <a:fld id="{7782BF05-EA45-4BEC-9771-6A5F0B63DA47}" type="slidenum">
              <a:rPr lang="en-GB" smtClean="0"/>
              <a:t>1</a:t>
            </a:fld>
            <a:endParaRPr lang="en-GB"/>
          </a:p>
        </p:txBody>
      </p:sp>
    </p:spTree>
    <p:extLst>
      <p:ext uri="{BB962C8B-B14F-4D97-AF65-F5344CB8AC3E}">
        <p14:creationId xmlns:p14="http://schemas.microsoft.com/office/powerpoint/2010/main" val="234467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F8A36D8-EF31-4F1E-AD7A-E9AB0F54774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FB043F1-F647-453C-8A1C-68FDBCDF8818}" type="slidenum">
              <a:rPr lang="en-US" altLang="en-US">
                <a:solidFill>
                  <a:srgbClr val="2F164E"/>
                </a:solidFill>
                <a:cs typeface="Arial" panose="020B0604020202020204" pitchFamily="34" charset="0"/>
              </a:rPr>
              <a:pPr>
                <a:spcBef>
                  <a:spcPct val="0"/>
                </a:spcBef>
              </a:pPr>
              <a:t>10</a:t>
            </a:fld>
            <a:endParaRPr lang="en-US" altLang="en-US">
              <a:solidFill>
                <a:srgbClr val="2F164E"/>
              </a:solidFill>
              <a:cs typeface="Arial" panose="020B0604020202020204" pitchFamily="34" charset="0"/>
            </a:endParaRPr>
          </a:p>
        </p:txBody>
      </p:sp>
      <p:sp>
        <p:nvSpPr>
          <p:cNvPr id="24579" name="Rectangle 2">
            <a:extLst>
              <a:ext uri="{FF2B5EF4-FFF2-40B4-BE49-F238E27FC236}">
                <a16:creationId xmlns:a16="http://schemas.microsoft.com/office/drawing/2014/main" id="{5FF4F7D4-4348-453D-8F71-02971D2BC6FD}"/>
              </a:ext>
            </a:extLst>
          </p:cNvPr>
          <p:cNvSpPr>
            <a:spLocks noGrp="1" noRot="1" noChangeAspect="1" noChangeArrowheads="1" noTextEdit="1"/>
          </p:cNvSpPr>
          <p:nvPr>
            <p:ph type="sldImg"/>
          </p:nvPr>
        </p:nvSpPr>
        <p:spPr>
          <a:xfrm>
            <a:off x="-1322388" y="263525"/>
            <a:ext cx="9356726" cy="5264150"/>
          </a:xfrm>
          <a:ln/>
        </p:spPr>
      </p:sp>
      <p:sp>
        <p:nvSpPr>
          <p:cNvPr id="24580" name="Rectangle 3">
            <a:extLst>
              <a:ext uri="{FF2B5EF4-FFF2-40B4-BE49-F238E27FC236}">
                <a16:creationId xmlns:a16="http://schemas.microsoft.com/office/drawing/2014/main" id="{EAE50519-2A0E-4972-B154-E83413F780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Arial" panose="020B0604020202020204" pitchFamily="34" charset="0"/>
              </a:rPr>
              <a:t>Draw up a matrix with all the stakeholders or stakeholder groups along the top and the various stages of the process down the left hand side.</a:t>
            </a:r>
          </a:p>
          <a:p>
            <a:pPr eaLnBrk="1" hangingPunct="1">
              <a:spcBef>
                <a:spcPct val="0"/>
              </a:spcBef>
            </a:pPr>
            <a:endParaRPr lang="en-GB" altLang="en-US" dirty="0">
              <a:latin typeface="Arial" panose="020B0604020202020204" pitchFamily="34" charset="0"/>
            </a:endParaRPr>
          </a:p>
          <a:p>
            <a:pPr eaLnBrk="1" hangingPunct="1">
              <a:spcBef>
                <a:spcPct val="0"/>
              </a:spcBef>
            </a:pPr>
            <a:r>
              <a:rPr lang="en-GB" altLang="en-US" dirty="0">
                <a:latin typeface="Arial" panose="020B0604020202020204" pitchFamily="34" charset="0"/>
              </a:rPr>
              <a:t>Then work through it, preferably with others and preferably with the stakeholders - and allocate responsibility, accountability, consultation and information.  There can be more than one stakeholder to each stage, and more than one stage to each stakeholder, BUT only one person can be </a:t>
            </a:r>
            <a:r>
              <a:rPr lang="en-GB" altLang="en-US" b="1" i="1" u="sng" dirty="0">
                <a:latin typeface="Arial" panose="020B0604020202020204" pitchFamily="34" charset="0"/>
              </a:rPr>
              <a:t>accountable </a:t>
            </a:r>
            <a:r>
              <a:rPr lang="en-GB" altLang="en-US" dirty="0">
                <a:latin typeface="Arial" panose="020B0604020202020204" pitchFamily="34" charset="0"/>
              </a:rPr>
              <a:t>for each stage.</a:t>
            </a:r>
          </a:p>
          <a:p>
            <a:pPr eaLnBrk="1" hangingPunct="1">
              <a:spcBef>
                <a:spcPct val="0"/>
              </a:spcBef>
            </a:pPr>
            <a:endParaRPr lang="en-GB"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some guidelines of what to think about when you carry out the exercise</a:t>
            </a:r>
          </a:p>
        </p:txBody>
      </p:sp>
      <p:sp>
        <p:nvSpPr>
          <p:cNvPr id="4" name="Slide Number Placeholder 3"/>
          <p:cNvSpPr>
            <a:spLocks noGrp="1"/>
          </p:cNvSpPr>
          <p:nvPr>
            <p:ph type="sldNum" sz="quarter" idx="5"/>
          </p:nvPr>
        </p:nvSpPr>
        <p:spPr/>
        <p:txBody>
          <a:bodyPr/>
          <a:lstStyle/>
          <a:p>
            <a:fld id="{7782BF05-EA45-4BEC-9771-6A5F0B63DA47}" type="slidenum">
              <a:rPr lang="en-GB" smtClean="0"/>
              <a:t>11</a:t>
            </a:fld>
            <a:endParaRPr lang="en-GB"/>
          </a:p>
        </p:txBody>
      </p:sp>
    </p:spTree>
    <p:extLst>
      <p:ext uri="{BB962C8B-B14F-4D97-AF65-F5344CB8AC3E}">
        <p14:creationId xmlns:p14="http://schemas.microsoft.com/office/powerpoint/2010/main" val="331331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have worked through the exercise, consider these issues</a:t>
            </a:r>
          </a:p>
        </p:txBody>
      </p:sp>
      <p:sp>
        <p:nvSpPr>
          <p:cNvPr id="4" name="Slide Number Placeholder 3"/>
          <p:cNvSpPr>
            <a:spLocks noGrp="1"/>
          </p:cNvSpPr>
          <p:nvPr>
            <p:ph type="sldNum" sz="quarter" idx="5"/>
          </p:nvPr>
        </p:nvSpPr>
        <p:spPr/>
        <p:txBody>
          <a:bodyPr/>
          <a:lstStyle/>
          <a:p>
            <a:fld id="{7782BF05-EA45-4BEC-9771-6A5F0B63DA47}" type="slidenum">
              <a:rPr lang="en-GB" smtClean="0"/>
              <a:t>12</a:t>
            </a:fld>
            <a:endParaRPr lang="en-GB"/>
          </a:p>
        </p:txBody>
      </p:sp>
    </p:spTree>
    <p:extLst>
      <p:ext uri="{BB962C8B-B14F-4D97-AF65-F5344CB8AC3E}">
        <p14:creationId xmlns:p14="http://schemas.microsoft.com/office/powerpoint/2010/main" val="411598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RACI will help you to highlight issues that need resolving – for example an individual, group or organisation that isn’t meeting their responsibilities.  Consider how you might  address this.  Is there anyone else who needs to be involved?  Is there anything further that needs to be considered?</a:t>
            </a:r>
          </a:p>
          <a:p>
            <a:endParaRPr lang="en-GB" dirty="0"/>
          </a:p>
          <a:p>
            <a:endParaRPr lang="en-GB" dirty="0"/>
          </a:p>
        </p:txBody>
      </p:sp>
      <p:sp>
        <p:nvSpPr>
          <p:cNvPr id="4" name="Slide Number Placeholder 3"/>
          <p:cNvSpPr>
            <a:spLocks noGrp="1"/>
          </p:cNvSpPr>
          <p:nvPr>
            <p:ph type="sldNum" sz="quarter" idx="5"/>
          </p:nvPr>
        </p:nvSpPr>
        <p:spPr/>
        <p:txBody>
          <a:bodyPr/>
          <a:lstStyle/>
          <a:p>
            <a:fld id="{7782BF05-EA45-4BEC-9771-6A5F0B63DA47}" type="slidenum">
              <a:rPr lang="en-GB" smtClean="0"/>
              <a:t>13</a:t>
            </a:fld>
            <a:endParaRPr lang="en-GB"/>
          </a:p>
        </p:txBody>
      </p:sp>
    </p:spTree>
    <p:extLst>
      <p:ext uri="{BB962C8B-B14F-4D97-AF65-F5344CB8AC3E}">
        <p14:creationId xmlns:p14="http://schemas.microsoft.com/office/powerpoint/2010/main" val="205839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Hello, and welcome to Sheffield Health and Care Partnership’s series of short development sessions.  This one is on RACI</a:t>
            </a:r>
          </a:p>
          <a:p>
            <a:endParaRPr lang="en-GB" dirty="0"/>
          </a:p>
        </p:txBody>
      </p:sp>
      <p:sp>
        <p:nvSpPr>
          <p:cNvPr id="4" name="Slide Number Placeholder 3"/>
          <p:cNvSpPr>
            <a:spLocks noGrp="1"/>
          </p:cNvSpPr>
          <p:nvPr>
            <p:ph type="sldNum" sz="quarter" idx="5"/>
          </p:nvPr>
        </p:nvSpPr>
        <p:spPr/>
        <p:txBody>
          <a:bodyPr/>
          <a:lstStyle/>
          <a:p>
            <a:fld id="{7782BF05-EA45-4BEC-9771-6A5F0B63DA47}" type="slidenum">
              <a:rPr lang="en-GB" smtClean="0"/>
              <a:t>14</a:t>
            </a:fld>
            <a:endParaRPr lang="en-GB"/>
          </a:p>
        </p:txBody>
      </p:sp>
    </p:spTree>
    <p:extLst>
      <p:ext uri="{BB962C8B-B14F-4D97-AF65-F5344CB8AC3E}">
        <p14:creationId xmlns:p14="http://schemas.microsoft.com/office/powerpoint/2010/main" val="47562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think of responsibility, authority and accountability as a three-legged stool – remove one leg and . . .</a:t>
            </a:r>
          </a:p>
        </p:txBody>
      </p:sp>
      <p:sp>
        <p:nvSpPr>
          <p:cNvPr id="4" name="Slide Number Placeholder 3"/>
          <p:cNvSpPr>
            <a:spLocks noGrp="1"/>
          </p:cNvSpPr>
          <p:nvPr>
            <p:ph type="sldNum" sz="quarter" idx="5"/>
          </p:nvPr>
        </p:nvSpPr>
        <p:spPr/>
        <p:txBody>
          <a:bodyPr/>
          <a:lstStyle/>
          <a:p>
            <a:fld id="{7782BF05-EA45-4BEC-9771-6A5F0B63DA47}" type="slidenum">
              <a:rPr lang="en-GB" smtClean="0"/>
              <a:t>2</a:t>
            </a:fld>
            <a:endParaRPr lang="en-GB"/>
          </a:p>
        </p:txBody>
      </p:sp>
    </p:spTree>
    <p:extLst>
      <p:ext uri="{BB962C8B-B14F-4D97-AF65-F5344CB8AC3E}">
        <p14:creationId xmlns:p14="http://schemas.microsoft.com/office/powerpoint/2010/main" val="340663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 . the situation falls over.  We’re going to spend some time in this session looking at these three things and working through a tool that can support system working by ensuring that responsibility and accountability are appropriately apportioned and giving clarity around the four levels of responsibility.</a:t>
            </a:r>
          </a:p>
        </p:txBody>
      </p:sp>
      <p:sp>
        <p:nvSpPr>
          <p:cNvPr id="4" name="Slide Number Placeholder 3"/>
          <p:cNvSpPr>
            <a:spLocks noGrp="1"/>
          </p:cNvSpPr>
          <p:nvPr>
            <p:ph type="sldNum" sz="quarter" idx="5"/>
          </p:nvPr>
        </p:nvSpPr>
        <p:spPr/>
        <p:txBody>
          <a:bodyPr/>
          <a:lstStyle/>
          <a:p>
            <a:fld id="{7782BF05-EA45-4BEC-9771-6A5F0B63DA47}" type="slidenum">
              <a:rPr lang="en-GB" smtClean="0"/>
              <a:t>3</a:t>
            </a:fld>
            <a:endParaRPr lang="en-GB"/>
          </a:p>
        </p:txBody>
      </p:sp>
    </p:spTree>
    <p:extLst>
      <p:ext uri="{BB962C8B-B14F-4D97-AF65-F5344CB8AC3E}">
        <p14:creationId xmlns:p14="http://schemas.microsoft.com/office/powerpoint/2010/main" val="21190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with some definitions and then look at each element in a bit more detail:  slide contents</a:t>
            </a:r>
          </a:p>
        </p:txBody>
      </p:sp>
      <p:sp>
        <p:nvSpPr>
          <p:cNvPr id="4" name="Slide Number Placeholder 3"/>
          <p:cNvSpPr>
            <a:spLocks noGrp="1"/>
          </p:cNvSpPr>
          <p:nvPr>
            <p:ph type="sldNum" sz="quarter" idx="5"/>
          </p:nvPr>
        </p:nvSpPr>
        <p:spPr/>
        <p:txBody>
          <a:bodyPr/>
          <a:lstStyle/>
          <a:p>
            <a:fld id="{7782BF05-EA45-4BEC-9771-6A5F0B63DA47}" type="slidenum">
              <a:rPr lang="en-GB" smtClean="0"/>
              <a:t>4</a:t>
            </a:fld>
            <a:endParaRPr lang="en-GB"/>
          </a:p>
        </p:txBody>
      </p:sp>
    </p:spTree>
    <p:extLst>
      <p:ext uri="{BB962C8B-B14F-4D97-AF65-F5344CB8AC3E}">
        <p14:creationId xmlns:p14="http://schemas.microsoft.com/office/powerpoint/2010/main" val="137067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E4E98EF-3914-49E6-9012-53F61413B3C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D3BBA09-7214-4BD9-85B8-8619798FCE44}" type="slidenum">
              <a:rPr lang="en-US" altLang="en-US"/>
              <a:pPr>
                <a:spcBef>
                  <a:spcPct val="0"/>
                </a:spcBef>
              </a:pPr>
              <a:t>5</a:t>
            </a:fld>
            <a:endParaRPr lang="en-US" altLang="en-US"/>
          </a:p>
        </p:txBody>
      </p:sp>
      <p:sp>
        <p:nvSpPr>
          <p:cNvPr id="16387" name="Rectangle 2">
            <a:extLst>
              <a:ext uri="{FF2B5EF4-FFF2-40B4-BE49-F238E27FC236}">
                <a16:creationId xmlns:a16="http://schemas.microsoft.com/office/drawing/2014/main" id="{96E63C31-682D-4DCA-B6D3-D736D80A97D0}"/>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EE9B6E40-A85C-4357-A9CC-DDA7D4F600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Responsibility is a two way process, both allocated and accepted.  It can’t just be allocated, it must be accepted by the person receiving it, along with the appropriate amount of . . .</a:t>
            </a:r>
            <a:endParaRPr lang="en-US" dirty="0"/>
          </a:p>
          <a:p>
            <a:endParaRPr lang="en-GB" dirty="0"/>
          </a:p>
        </p:txBody>
      </p:sp>
      <p:sp>
        <p:nvSpPr>
          <p:cNvPr id="4" name="Slide Number Placeholder 3"/>
          <p:cNvSpPr>
            <a:spLocks noGrp="1"/>
          </p:cNvSpPr>
          <p:nvPr>
            <p:ph type="sldNum" sz="quarter" idx="5"/>
          </p:nvPr>
        </p:nvSpPr>
        <p:spPr/>
        <p:txBody>
          <a:bodyPr/>
          <a:lstStyle/>
          <a:p>
            <a:fld id="{7782BF05-EA45-4BEC-9771-6A5F0B63DA47}" type="slidenum">
              <a:rPr lang="en-GB" smtClean="0"/>
              <a:t>6</a:t>
            </a:fld>
            <a:endParaRPr lang="en-GB"/>
          </a:p>
        </p:txBody>
      </p:sp>
    </p:spTree>
    <p:extLst>
      <p:ext uri="{BB962C8B-B14F-4D97-AF65-F5344CB8AC3E}">
        <p14:creationId xmlns:p14="http://schemas.microsoft.com/office/powerpoint/2010/main" val="28759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F0A3B45-25BC-43EF-BEB3-726255BE37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FC57BA1-A8CF-40FD-9E92-D3A1A5291DF1}" type="slidenum">
              <a:rPr lang="en-US" altLang="en-US"/>
              <a:pPr>
                <a:spcBef>
                  <a:spcPct val="0"/>
                </a:spcBef>
              </a:pPr>
              <a:t>7</a:t>
            </a:fld>
            <a:endParaRPr lang="en-US" altLang="en-US"/>
          </a:p>
        </p:txBody>
      </p:sp>
      <p:sp>
        <p:nvSpPr>
          <p:cNvPr id="18435" name="Rectangle 2">
            <a:extLst>
              <a:ext uri="{FF2B5EF4-FFF2-40B4-BE49-F238E27FC236}">
                <a16:creationId xmlns:a16="http://schemas.microsoft.com/office/drawing/2014/main" id="{0F5C53AE-87AF-4B16-858C-61F2E98B712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BCAB7CE-942A-4169-A4B1-728DAF8CC1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 . . authority.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There are four levels of authority.  Let’s illustrate this by considering giving someone the responsibility of organizing a Christmas party for the </a:t>
            </a:r>
            <a:r>
              <a:rPr lang="en-US" altLang="en-US" dirty="0" err="1">
                <a:latin typeface="Arial" panose="020B0604020202020204" pitchFamily="34" charset="0"/>
              </a:rPr>
              <a:t>organisation</a:t>
            </a:r>
            <a:r>
              <a:rPr lang="en-US" altLang="en-US" dirty="0">
                <a:latin typeface="Arial" panose="020B0604020202020204" pitchFamily="34" charset="0"/>
              </a:rPr>
              <a: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Level 1 – you expect them to gather ideas for menus, costs, availability</a:t>
            </a:r>
          </a:p>
          <a:p>
            <a:pPr eaLnBrk="1" hangingPunct="1"/>
            <a:r>
              <a:rPr lang="en-US" altLang="en-US" dirty="0">
                <a:latin typeface="Arial" panose="020B0604020202020204" pitchFamily="34" charset="0"/>
              </a:rPr>
              <a:t>Level 2 – you also expect a recommendation as to which venue / menu / price to charge</a:t>
            </a:r>
          </a:p>
          <a:p>
            <a:pPr eaLnBrk="1" hangingPunct="1"/>
            <a:r>
              <a:rPr lang="en-US" altLang="en-US" dirty="0">
                <a:latin typeface="Arial" panose="020B0604020202020204" pitchFamily="34" charset="0"/>
              </a:rPr>
              <a:t>Level 3 – you expect the above, then communication back to you for further discussion and then authority from you to go ahead and make the necessary arrangements, and finally:</a:t>
            </a:r>
          </a:p>
          <a:p>
            <a:pPr eaLnBrk="1" hangingPunct="1"/>
            <a:r>
              <a:rPr lang="en-US" altLang="en-US" dirty="0">
                <a:latin typeface="Arial" panose="020B0604020202020204" pitchFamily="34" charset="0"/>
              </a:rPr>
              <a:t>Level 4 – you expect them to do all of the above without needing to come back to you for further permission.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level of authority you allocate will depend on their level of experience, ability and competence.</a:t>
            </a:r>
          </a:p>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FDB9A21-A215-4D69-B534-4E5E085E8A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F8ED4E1-3EC5-4283-B831-E3AA180A5F06}" type="slidenum">
              <a:rPr lang="en-US" altLang="en-US"/>
              <a:pPr>
                <a:spcBef>
                  <a:spcPct val="0"/>
                </a:spcBef>
              </a:pPr>
              <a:t>8</a:t>
            </a:fld>
            <a:endParaRPr lang="en-US" altLang="en-US"/>
          </a:p>
        </p:txBody>
      </p:sp>
      <p:sp>
        <p:nvSpPr>
          <p:cNvPr id="20483" name="Rectangle 2">
            <a:extLst>
              <a:ext uri="{FF2B5EF4-FFF2-40B4-BE49-F238E27FC236}">
                <a16:creationId xmlns:a16="http://schemas.microsoft.com/office/drawing/2014/main" id="{178B6243-779A-4B97-BA6C-84F041E1B2A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4A96503F-83DF-4A70-86BC-2DFFE5DD95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D3A1E54-2208-46A3-A3AE-9A17C51304D8}"/>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0790622-F235-4854-87A8-3D20089DC51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So RACI is a tool which helps you to bring clarity to a situation by allocating each component part of responsibility, accountability, consultation and information to the stakeholders</a:t>
            </a:r>
          </a:p>
        </p:txBody>
      </p:sp>
      <p:sp>
        <p:nvSpPr>
          <p:cNvPr id="22532" name="Slide Number Placeholder 3">
            <a:extLst>
              <a:ext uri="{FF2B5EF4-FFF2-40B4-BE49-F238E27FC236}">
                <a16:creationId xmlns:a16="http://schemas.microsoft.com/office/drawing/2014/main" id="{2CBEE0AB-39CD-4740-A200-D58F5649DFC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701EEB1-22B3-47D6-B46C-F2262EB9C0D8}" type="slidenum">
              <a:rPr lang="en-GB" altLang="en-US"/>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effieldhcp.org.uk/"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www.sheffieldhcp.org.uk/"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www.sheffieldhcp.org.uk/"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5538-747E-4CE0-8517-34BA11549E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D2DB3E-35BD-4156-86D1-22C2D2A39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0BFD6-F13F-4377-8E5B-C3FD062E509F}"/>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5" name="Footer Placeholder 4">
            <a:extLst>
              <a:ext uri="{FF2B5EF4-FFF2-40B4-BE49-F238E27FC236}">
                <a16:creationId xmlns:a16="http://schemas.microsoft.com/office/drawing/2014/main" id="{F92AF479-F4BF-4BEC-BA2B-0DCC496BB1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4BA76-E6A5-4049-9206-72C853FA86D7}"/>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350486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F8102-B189-4A93-9B48-7CFA292AA0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D3055-7F0B-425F-A3E1-94BC433E12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8DF82-18AF-441F-BE68-FF6E83C134E1}"/>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5" name="Footer Placeholder 4">
            <a:extLst>
              <a:ext uri="{FF2B5EF4-FFF2-40B4-BE49-F238E27FC236}">
                <a16:creationId xmlns:a16="http://schemas.microsoft.com/office/drawing/2014/main" id="{50FA3716-3B4C-423A-9173-C84093E342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64EF68-D751-4A17-BFA5-433292BD1319}"/>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248431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9E876-C6CF-49CF-91FD-B9F95E9D29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C57343-1023-413B-A099-D2E2601764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6308A7-B2D9-4288-944A-386900019C98}"/>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5" name="Footer Placeholder 4">
            <a:extLst>
              <a:ext uri="{FF2B5EF4-FFF2-40B4-BE49-F238E27FC236}">
                <a16:creationId xmlns:a16="http://schemas.microsoft.com/office/drawing/2014/main" id="{A718550A-0227-46BB-85A2-57F35230D1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0B51CF-C6AF-46BF-BEBD-2E0772D306F8}"/>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31053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00" y="1349896"/>
            <a:ext cx="10972800" cy="854968"/>
          </a:xfrm>
        </p:spPr>
        <p:txBody>
          <a:bodyPr>
            <a:normAutofit/>
          </a:bodyPr>
          <a:lstStyle>
            <a:lvl1pPr>
              <a:defRPr sz="4000" baseline="0"/>
            </a:lvl1pPr>
          </a:lstStyle>
          <a:p>
            <a:r>
              <a:rPr lang="en-US"/>
              <a:t>Click to edit Master title style</a:t>
            </a:r>
            <a:endParaRPr lang="en-GB" dirty="0"/>
          </a:p>
        </p:txBody>
      </p:sp>
      <p:sp>
        <p:nvSpPr>
          <p:cNvPr id="3" name="Content Placeholder 2"/>
          <p:cNvSpPr>
            <a:spLocks noGrp="1"/>
          </p:cNvSpPr>
          <p:nvPr>
            <p:ph idx="1"/>
          </p:nvPr>
        </p:nvSpPr>
        <p:spPr>
          <a:xfrm>
            <a:off x="609600" y="2348880"/>
            <a:ext cx="10959008" cy="3744416"/>
          </a:xfrm>
        </p:spPr>
        <p:txBody>
          <a:bodyPr/>
          <a:lstStyle>
            <a:lvl1pPr marL="457200" marR="0" indent="-457200" algn="l" defTabSz="914400" rtl="0" eaLnBrk="1" fontAlgn="base" latinLnBrk="0" hangingPunct="1">
              <a:lnSpc>
                <a:spcPct val="100000"/>
              </a:lnSpc>
              <a:spcBef>
                <a:spcPts val="1200"/>
              </a:spcBef>
              <a:spcAft>
                <a:spcPct val="0"/>
              </a:spcAft>
              <a:buClrTx/>
              <a:buSzTx/>
              <a:buFont typeface="+mj-lt"/>
              <a:buNone/>
              <a:tabLst/>
              <a:defRPr sz="1400" baseline="0">
                <a:solidFill>
                  <a:schemeClr val="accent4">
                    <a:lumMod val="10000"/>
                  </a:schemeClr>
                </a:solidFill>
              </a:defRPr>
            </a:lvl1pPr>
            <a:lvl2pPr>
              <a:defRPr sz="2300">
                <a:solidFill>
                  <a:schemeClr val="accent4">
                    <a:lumMod val="10000"/>
                  </a:schemeClr>
                </a:solidFill>
              </a:defRPr>
            </a:lvl2pPr>
            <a:lvl3pPr>
              <a:defRPr sz="2000">
                <a:solidFill>
                  <a:schemeClr val="accent4">
                    <a:lumMod val="10000"/>
                  </a:schemeClr>
                </a:solidFill>
              </a:defRPr>
            </a:lvl3pPr>
            <a:lvl4pPr>
              <a:defRPr sz="1800">
                <a:solidFill>
                  <a:schemeClr val="accent4">
                    <a:lumMod val="10000"/>
                  </a:schemeClr>
                </a:solidFill>
              </a:defRPr>
            </a:lvl4pPr>
            <a:lvl5pPr>
              <a:defRPr sz="1600">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381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A793-B154-45B1-8C56-A25F216EE6CB}"/>
              </a:ext>
            </a:extLst>
          </p:cNvPr>
          <p:cNvSpPr>
            <a:spLocks noGrp="1"/>
          </p:cNvSpPr>
          <p:nvPr>
            <p:ph type="ctrTitle" hasCustomPrompt="1"/>
          </p:nvPr>
        </p:nvSpPr>
        <p:spPr>
          <a:xfrm>
            <a:off x="1524000" y="1122363"/>
            <a:ext cx="9144000" cy="2387600"/>
          </a:xfrm>
        </p:spPr>
        <p:txBody>
          <a:bodyPr anchor="b">
            <a:normAutofit/>
          </a:bodyPr>
          <a:lstStyle>
            <a:lvl1pPr algn="ctr">
              <a:defRPr sz="4400" b="1">
                <a:solidFill>
                  <a:srgbClr val="002060"/>
                </a:solidFill>
              </a:defRPr>
            </a:lvl1pPr>
          </a:lstStyle>
          <a:p>
            <a:r>
              <a:rPr lang="en-GB" sz="4400" b="1" dirty="0"/>
              <a:t>The Sheffield Health and Care Partnership (HCP)</a:t>
            </a:r>
            <a:endParaRPr lang="en-GB" dirty="0"/>
          </a:p>
        </p:txBody>
      </p:sp>
      <p:sp>
        <p:nvSpPr>
          <p:cNvPr id="3" name="Subtitle 2">
            <a:extLst>
              <a:ext uri="{FF2B5EF4-FFF2-40B4-BE49-F238E27FC236}">
                <a16:creationId xmlns:a16="http://schemas.microsoft.com/office/drawing/2014/main" id="{667E8339-DD14-499C-A62A-69B8DD9E5557}"/>
              </a:ext>
            </a:extLst>
          </p:cNvPr>
          <p:cNvSpPr>
            <a:spLocks noGrp="1"/>
          </p:cNvSpPr>
          <p:nvPr>
            <p:ph type="subTitle" idx="1" hasCustomPrompt="1"/>
          </p:nvPr>
        </p:nvSpPr>
        <p:spPr>
          <a:xfrm>
            <a:off x="1524000" y="3602038"/>
            <a:ext cx="9144000" cy="1655762"/>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eaLnBrk="1" fontAlgn="auto" hangingPunct="1">
              <a:spcAft>
                <a:spcPts val="0"/>
              </a:spcAft>
              <a:defRPr/>
            </a:pPr>
            <a:r>
              <a:rPr lang="en-GB" b="1" dirty="0">
                <a:solidFill>
                  <a:schemeClr val="accent1">
                    <a:lumMod val="50000"/>
                  </a:schemeClr>
                </a:solidFill>
              </a:rPr>
              <a:t>(Name and Job Title of Presenter)</a:t>
            </a:r>
          </a:p>
          <a:p>
            <a:pPr eaLnBrk="1" fontAlgn="auto" hangingPunct="1">
              <a:spcAft>
                <a:spcPts val="0"/>
              </a:spcAft>
              <a:defRPr/>
            </a:pPr>
            <a:r>
              <a:rPr lang="en-GB" b="1" dirty="0">
                <a:solidFill>
                  <a:schemeClr val="accent1">
                    <a:lumMod val="50000"/>
                  </a:schemeClr>
                </a:solidFill>
              </a:rPr>
              <a:t>(Date)</a:t>
            </a:r>
          </a:p>
          <a:p>
            <a:endParaRPr lang="en-GB" dirty="0"/>
          </a:p>
        </p:txBody>
      </p:sp>
      <p:sp>
        <p:nvSpPr>
          <p:cNvPr id="4" name="Date Placeholder 3">
            <a:extLst>
              <a:ext uri="{FF2B5EF4-FFF2-40B4-BE49-F238E27FC236}">
                <a16:creationId xmlns:a16="http://schemas.microsoft.com/office/drawing/2014/main" id="{5F86E5BA-8277-458F-B5A4-6EE3729D3DBE}"/>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A2B31FDB-74E1-4F35-8691-7EA3B2333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92156-63E9-4D0F-9542-25A41DD6429A}"/>
              </a:ext>
            </a:extLst>
          </p:cNvPr>
          <p:cNvSpPr>
            <a:spLocks noGrp="1"/>
          </p:cNvSpPr>
          <p:nvPr>
            <p:ph type="sldNum" sz="quarter" idx="12"/>
          </p:nvPr>
        </p:nvSpPr>
        <p:spPr>
          <a:xfrm>
            <a:off x="8965070" y="334726"/>
            <a:ext cx="2743200" cy="365125"/>
          </a:xfrm>
        </p:spPr>
        <p:txBody>
          <a:bodyPr/>
          <a:lstStyle/>
          <a:p>
            <a:r>
              <a:rPr lang="en-GB" sz="1800" b="1" u="sng" dirty="0">
                <a:solidFill>
                  <a:srgbClr val="0000FF"/>
                </a:solidFill>
                <a:effectLst/>
                <a:latin typeface="Calibri" panose="020F0502020204030204" pitchFamily="34" charset="0"/>
                <a:ea typeface="Times New Roman" panose="02020603050405020304" pitchFamily="18" charset="0"/>
                <a:hlinkClick r:id="rId2"/>
              </a:rPr>
              <a:t>www.sheffieldhcp.org.uk</a:t>
            </a:r>
            <a:r>
              <a:rPr lang="en-GB" sz="1800" b="1" dirty="0">
                <a:effectLst/>
                <a:latin typeface="Calibri" panose="020F0502020204030204" pitchFamily="34" charset="0"/>
                <a:ea typeface="Times New Roman" panose="02020603050405020304" pitchFamily="18" charset="0"/>
              </a:rPr>
              <a:t> </a:t>
            </a:r>
            <a:endParaRPr lang="en-GB" dirty="0"/>
          </a:p>
        </p:txBody>
      </p:sp>
      <p:pic>
        <p:nvPicPr>
          <p:cNvPr id="7" name="Picture 6" descr="Icon&#10;&#10;Description automatically generated with medium confidence">
            <a:extLst>
              <a:ext uri="{FF2B5EF4-FFF2-40B4-BE49-F238E27FC236}">
                <a16:creationId xmlns:a16="http://schemas.microsoft.com/office/drawing/2014/main" id="{8E8B26DD-B3F2-4980-A57F-B1E7A50593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pic>
        <p:nvPicPr>
          <p:cNvPr id="8" name="Picture 7" descr="A group of colorful buildings&#10;&#10;Description automatically generated with low confidence">
            <a:extLst>
              <a:ext uri="{FF2B5EF4-FFF2-40B4-BE49-F238E27FC236}">
                <a16:creationId xmlns:a16="http://schemas.microsoft.com/office/drawing/2014/main" id="{752F9C44-1D4D-42A1-8A27-E0AD76CA74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55330" y="5397500"/>
            <a:ext cx="8481340" cy="1508125"/>
          </a:xfrm>
          <a:prstGeom prst="rect">
            <a:avLst/>
          </a:prstGeom>
        </p:spPr>
      </p:pic>
    </p:spTree>
    <p:extLst>
      <p:ext uri="{BB962C8B-B14F-4D97-AF65-F5344CB8AC3E}">
        <p14:creationId xmlns:p14="http://schemas.microsoft.com/office/powerpoint/2010/main" val="377991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7C93-73FE-4BBC-8C2D-32B0129FEC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6D4F62-CBE2-480D-AA83-4C1827D915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D6ECA3-44CA-4B5D-8B6C-66ED9A474710}"/>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2F76EB79-8560-44ED-8FAC-7F98DEFE63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F4AB3E-AD84-49E4-86D3-4602C7CCCC39}"/>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7" name="Picture 6" descr="A group of colorful buildings&#10;&#10;Description automatically generated with low confidence">
            <a:extLst>
              <a:ext uri="{FF2B5EF4-FFF2-40B4-BE49-F238E27FC236}">
                <a16:creationId xmlns:a16="http://schemas.microsoft.com/office/drawing/2014/main" id="{87DEC2AF-8B3E-4C44-A7E8-20C3D1A6C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4EBF34E9-06B1-4236-9BC4-2AF59D7076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sp>
        <p:nvSpPr>
          <p:cNvPr id="9" name="Slide Number Placeholder 5">
            <a:extLst>
              <a:ext uri="{FF2B5EF4-FFF2-40B4-BE49-F238E27FC236}">
                <a16:creationId xmlns:a16="http://schemas.microsoft.com/office/drawing/2014/main" id="{79787137-C663-4983-AE70-3F3D98A7B6D1}"/>
              </a:ext>
            </a:extLst>
          </p:cNvPr>
          <p:cNvSpPr txBox="1">
            <a:spLocks/>
          </p:cNvSpPr>
          <p:nvPr userDrawn="1"/>
        </p:nvSpPr>
        <p:spPr>
          <a:xfrm>
            <a:off x="8965070" y="3347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b="1" u="sng" dirty="0">
                <a:solidFill>
                  <a:srgbClr val="0000FF"/>
                </a:solidFill>
                <a:latin typeface="Calibri" panose="020F0502020204030204" pitchFamily="34" charset="0"/>
                <a:ea typeface="Times New Roman" panose="02020603050405020304" pitchFamily="18" charset="0"/>
                <a:hlinkClick r:id="rId4"/>
              </a:rPr>
              <a:t>www.sheffieldhcp.org.uk</a:t>
            </a:r>
            <a:r>
              <a:rPr lang="en-GB" sz="1800" b="1" dirty="0">
                <a:latin typeface="Calibri" panose="020F0502020204030204" pitchFamily="34" charset="0"/>
                <a:ea typeface="Times New Roman" panose="02020603050405020304" pitchFamily="18" charset="0"/>
              </a:rPr>
              <a:t> </a:t>
            </a:r>
            <a:endParaRPr lang="en-GB" dirty="0"/>
          </a:p>
        </p:txBody>
      </p:sp>
    </p:spTree>
    <p:extLst>
      <p:ext uri="{BB962C8B-B14F-4D97-AF65-F5344CB8AC3E}">
        <p14:creationId xmlns:p14="http://schemas.microsoft.com/office/powerpoint/2010/main" val="1819132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A486-0CBA-42BB-90E9-7A9A3976D9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A829E-C0E7-460D-9DD0-1A76F8043F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46690A-07A9-4785-8D1E-97E113F09DDD}"/>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95E6CE2E-F060-4C44-B649-6A23AF61E2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BB0B56-CA83-4921-BDBD-5652DDEDE0AC}"/>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7" name="Picture 6" descr="A group of colorful buildings&#10;&#10;Description automatically generated with low confidence">
            <a:extLst>
              <a:ext uri="{FF2B5EF4-FFF2-40B4-BE49-F238E27FC236}">
                <a16:creationId xmlns:a16="http://schemas.microsoft.com/office/drawing/2014/main" id="{3DA0BDE0-C651-4DBD-91A6-02DE0D463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0AFBF7BA-E8EB-4B81-8B22-50AC784AFE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spTree>
    <p:extLst>
      <p:ext uri="{BB962C8B-B14F-4D97-AF65-F5344CB8AC3E}">
        <p14:creationId xmlns:p14="http://schemas.microsoft.com/office/powerpoint/2010/main" val="2623371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4068-94B1-491C-95CE-D3E194461C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A72D87-CE9E-4830-BCBB-F547BE3A79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9B7908-BBE0-4E9D-884D-1A6BF21D6A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F68E12-EF69-48CA-BC9A-41881291DD84}"/>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6" name="Footer Placeholder 5">
            <a:extLst>
              <a:ext uri="{FF2B5EF4-FFF2-40B4-BE49-F238E27FC236}">
                <a16:creationId xmlns:a16="http://schemas.microsoft.com/office/drawing/2014/main" id="{9B344696-E09A-4AF6-ACE0-D5309C679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D132D5-F4E3-4D77-82F5-92EA6A4CA016}"/>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8" name="Picture 7" descr="A group of colorful buildings&#10;&#10;Description automatically generated with low confidence">
            <a:extLst>
              <a:ext uri="{FF2B5EF4-FFF2-40B4-BE49-F238E27FC236}">
                <a16:creationId xmlns:a16="http://schemas.microsoft.com/office/drawing/2014/main" id="{4C842B3C-0CCB-4267-A5C5-10C95E58E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6FB010AA-9095-45B5-A2E6-73641AED63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sp>
        <p:nvSpPr>
          <p:cNvPr id="10" name="Slide Number Placeholder 5">
            <a:extLst>
              <a:ext uri="{FF2B5EF4-FFF2-40B4-BE49-F238E27FC236}">
                <a16:creationId xmlns:a16="http://schemas.microsoft.com/office/drawing/2014/main" id="{5A59D5E5-00E8-460E-9253-C3259CA21CD4}"/>
              </a:ext>
            </a:extLst>
          </p:cNvPr>
          <p:cNvSpPr txBox="1">
            <a:spLocks/>
          </p:cNvSpPr>
          <p:nvPr userDrawn="1"/>
        </p:nvSpPr>
        <p:spPr>
          <a:xfrm>
            <a:off x="8965070" y="3347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b="1" u="sng">
                <a:solidFill>
                  <a:srgbClr val="0000FF"/>
                </a:solidFill>
                <a:latin typeface="Calibri" panose="020F0502020204030204" pitchFamily="34" charset="0"/>
                <a:ea typeface="Times New Roman" panose="02020603050405020304" pitchFamily="18" charset="0"/>
                <a:hlinkClick r:id="rId4"/>
              </a:rPr>
              <a:t>www.sheffieldhcp.org.uk</a:t>
            </a:r>
            <a:r>
              <a:rPr lang="en-GB" sz="1800" b="1">
                <a:latin typeface="Calibri" panose="020F0502020204030204" pitchFamily="34" charset="0"/>
                <a:ea typeface="Times New Roman" panose="02020603050405020304" pitchFamily="18" charset="0"/>
              </a:rPr>
              <a:t> </a:t>
            </a:r>
            <a:endParaRPr lang="en-GB" dirty="0"/>
          </a:p>
        </p:txBody>
      </p:sp>
    </p:spTree>
    <p:extLst>
      <p:ext uri="{BB962C8B-B14F-4D97-AF65-F5344CB8AC3E}">
        <p14:creationId xmlns:p14="http://schemas.microsoft.com/office/powerpoint/2010/main" val="2349462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B27F-40BB-4BEA-A3EB-CBDD2640D3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6FB18A-4F46-4E8A-AF46-3EE03AF56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6B482-CCCC-46EB-97BE-DE1DD17781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E1F9CD-C05A-4CE5-824E-ED2BEF706A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24CAF-1F78-4D7B-8E07-4569ED0E1A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AA3C7C-8BDE-4785-8457-83AAE7B6EEA7}"/>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8" name="Footer Placeholder 7">
            <a:extLst>
              <a:ext uri="{FF2B5EF4-FFF2-40B4-BE49-F238E27FC236}">
                <a16:creationId xmlns:a16="http://schemas.microsoft.com/office/drawing/2014/main" id="{F699BF39-6B99-4338-ACB2-553AE8A171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F896C3-2B71-41EA-9E3D-A0E8CDB257BE}"/>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10" name="Picture 9" descr="A group of colorful buildings&#10;&#10;Description automatically generated with low confidence">
            <a:extLst>
              <a:ext uri="{FF2B5EF4-FFF2-40B4-BE49-F238E27FC236}">
                <a16:creationId xmlns:a16="http://schemas.microsoft.com/office/drawing/2014/main" id="{DE9FA007-40B3-4D8F-B730-C15BD1B16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515E92-C1B2-46F6-9D9F-01A10A8EAD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spTree>
    <p:extLst>
      <p:ext uri="{BB962C8B-B14F-4D97-AF65-F5344CB8AC3E}">
        <p14:creationId xmlns:p14="http://schemas.microsoft.com/office/powerpoint/2010/main" val="2019065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3C9F-5307-4D29-8014-C82AF1F9C2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88C965-3196-4209-A244-361867F2D129}"/>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4" name="Footer Placeholder 3">
            <a:extLst>
              <a:ext uri="{FF2B5EF4-FFF2-40B4-BE49-F238E27FC236}">
                <a16:creationId xmlns:a16="http://schemas.microsoft.com/office/drawing/2014/main" id="{1DFC80CD-EA38-465A-9119-9CC044E276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AAEDA0-8D0A-4C85-B2F2-DC385848FB0F}"/>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6" name="Picture 5" descr="A group of colorful buildings&#10;&#10;Description automatically generated with low confidence">
            <a:extLst>
              <a:ext uri="{FF2B5EF4-FFF2-40B4-BE49-F238E27FC236}">
                <a16:creationId xmlns:a16="http://schemas.microsoft.com/office/drawing/2014/main" id="{09D19BF1-B237-4C84-9E54-D174F137D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A47E778-60F0-4B3B-9655-713013E927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spTree>
    <p:extLst>
      <p:ext uri="{BB962C8B-B14F-4D97-AF65-F5344CB8AC3E}">
        <p14:creationId xmlns:p14="http://schemas.microsoft.com/office/powerpoint/2010/main" val="167219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488C0-B5D6-4176-9299-F597229D7256}"/>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3" name="Footer Placeholder 2">
            <a:extLst>
              <a:ext uri="{FF2B5EF4-FFF2-40B4-BE49-F238E27FC236}">
                <a16:creationId xmlns:a16="http://schemas.microsoft.com/office/drawing/2014/main" id="{8363C61D-A9C1-44EE-99D6-B1F7DF4492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57CC8B-A1C3-4E35-B893-3AB348DBF059}"/>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5" name="Picture 4" descr="A group of colorful buildings&#10;&#10;Description automatically generated with low confidence">
            <a:extLst>
              <a:ext uri="{FF2B5EF4-FFF2-40B4-BE49-F238E27FC236}">
                <a16:creationId xmlns:a16="http://schemas.microsoft.com/office/drawing/2014/main" id="{90211D9C-D2DE-4B0F-974E-9905056F7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F79B967D-76E6-4E3E-BEE0-740D19887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spTree>
    <p:extLst>
      <p:ext uri="{BB962C8B-B14F-4D97-AF65-F5344CB8AC3E}">
        <p14:creationId xmlns:p14="http://schemas.microsoft.com/office/powerpoint/2010/main" val="140514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0B40-5006-4B54-8A60-AB985FF657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545E02-3EA3-455C-BFB9-4787C9F6A4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87F402-54E8-43D0-80A1-CFABD6845054}"/>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5" name="Footer Placeholder 4">
            <a:extLst>
              <a:ext uri="{FF2B5EF4-FFF2-40B4-BE49-F238E27FC236}">
                <a16:creationId xmlns:a16="http://schemas.microsoft.com/office/drawing/2014/main" id="{DC4009F0-80AA-4E5E-8A32-FF2063AF03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73CB06-B983-451C-99CB-439A14DF8559}"/>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385360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256F-1900-4D23-BFDF-EFAC9D274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011310-F158-4E29-BEF3-6F24546E1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16B5C5-8F2F-4ADF-9273-029D5B027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E63A1-51E7-4647-B912-A354718BDDFC}"/>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6" name="Footer Placeholder 5">
            <a:extLst>
              <a:ext uri="{FF2B5EF4-FFF2-40B4-BE49-F238E27FC236}">
                <a16:creationId xmlns:a16="http://schemas.microsoft.com/office/drawing/2014/main" id="{0B32AA3D-F354-4F3B-B154-345CF3B5B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9D70B3-6898-4C0E-BF3E-4E319CFEF4BC}"/>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8" name="Picture 7" descr="A group of colorful buildings&#10;&#10;Description automatically generated with low confidence">
            <a:extLst>
              <a:ext uri="{FF2B5EF4-FFF2-40B4-BE49-F238E27FC236}">
                <a16:creationId xmlns:a16="http://schemas.microsoft.com/office/drawing/2014/main" id="{CC1306EE-B8D7-4F01-876E-92DA3FA59B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BADF3952-1B99-45C9-901D-917B46A97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spTree>
    <p:extLst>
      <p:ext uri="{BB962C8B-B14F-4D97-AF65-F5344CB8AC3E}">
        <p14:creationId xmlns:p14="http://schemas.microsoft.com/office/powerpoint/2010/main" val="3966772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29F9-6449-45B7-915D-6072A8B5D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942329-509D-4A48-B805-9DB98E649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E6D000A-CA45-464B-9052-CF0EA8F4F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DC92B-C0E6-44A6-A13F-68B47BB17094}"/>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6" name="Footer Placeholder 5">
            <a:extLst>
              <a:ext uri="{FF2B5EF4-FFF2-40B4-BE49-F238E27FC236}">
                <a16:creationId xmlns:a16="http://schemas.microsoft.com/office/drawing/2014/main" id="{F28B3896-760A-4408-9487-D335409065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33A8D-0889-4785-BAE8-5705CBA3997B}"/>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8" name="Picture 7" descr="A group of colorful buildings&#10;&#10;Description automatically generated with low confidence">
            <a:extLst>
              <a:ext uri="{FF2B5EF4-FFF2-40B4-BE49-F238E27FC236}">
                <a16:creationId xmlns:a16="http://schemas.microsoft.com/office/drawing/2014/main" id="{66C11FB4-AA6C-486A-8040-80AA59E740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978DE0E1-A862-4020-82CB-11AE4FB27A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spTree>
    <p:extLst>
      <p:ext uri="{BB962C8B-B14F-4D97-AF65-F5344CB8AC3E}">
        <p14:creationId xmlns:p14="http://schemas.microsoft.com/office/powerpoint/2010/main" val="74236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22D9-C368-4A32-BADE-556E9C3181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EB675E-6725-409A-9A41-BED76CE58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1F545-4DEF-4116-A51F-A15CADA91BAD}"/>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B3D357EE-A48D-4A1B-9064-C87B50AA81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9D7DD-9B03-43C3-9A31-0430244DA692}"/>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7" name="Picture 6" descr="A group of colorful buildings&#10;&#10;Description automatically generated with low confidence">
            <a:extLst>
              <a:ext uri="{FF2B5EF4-FFF2-40B4-BE49-F238E27FC236}">
                <a16:creationId xmlns:a16="http://schemas.microsoft.com/office/drawing/2014/main" id="{06B03333-5BF3-4289-8C28-970CDA616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B0C83341-72DC-4468-9B9D-C4D924F221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spTree>
    <p:extLst>
      <p:ext uri="{BB962C8B-B14F-4D97-AF65-F5344CB8AC3E}">
        <p14:creationId xmlns:p14="http://schemas.microsoft.com/office/powerpoint/2010/main" val="1324258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EB73A-A319-4917-96F2-F75B7AA652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66B89B-DDEB-47C0-B0CB-6199F97877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32AC28-78D3-42B2-8DB1-A26B1E7209AF}"/>
              </a:ext>
            </a:extLst>
          </p:cNvPr>
          <p:cNvSpPr>
            <a:spLocks noGrp="1"/>
          </p:cNvSpPr>
          <p:nvPr>
            <p:ph type="dt" sz="half" idx="10"/>
          </p:nvPr>
        </p:nvSpPr>
        <p:spPr/>
        <p:txBody>
          <a:body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4389D061-F181-44D5-A7DD-5FF736F3C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E3194-6AED-4FD2-A0F5-E4850F47FB52}"/>
              </a:ext>
            </a:extLst>
          </p:cNvPr>
          <p:cNvSpPr>
            <a:spLocks noGrp="1"/>
          </p:cNvSpPr>
          <p:nvPr>
            <p:ph type="sldNum" sz="quarter" idx="12"/>
          </p:nvPr>
        </p:nvSpPr>
        <p:spPr/>
        <p:txBody>
          <a:bodyPr/>
          <a:lstStyle/>
          <a:p>
            <a:fld id="{C9AE83A3-50C2-4539-8725-7DC35D301B0B}" type="slidenum">
              <a:rPr lang="en-GB" smtClean="0"/>
              <a:t>‹#›</a:t>
            </a:fld>
            <a:endParaRPr lang="en-GB"/>
          </a:p>
        </p:txBody>
      </p:sp>
      <p:pic>
        <p:nvPicPr>
          <p:cNvPr id="7" name="Picture 6" descr="A group of colorful buildings&#10;&#10;Description automatically generated with low confidence">
            <a:extLst>
              <a:ext uri="{FF2B5EF4-FFF2-40B4-BE49-F238E27FC236}">
                <a16:creationId xmlns:a16="http://schemas.microsoft.com/office/drawing/2014/main" id="{DEDC8D77-80CB-4102-BBD7-01FEA14FCC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E20EC8C7-0153-49F5-AB09-ECD980F08A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970" y="146529"/>
            <a:ext cx="3219282" cy="741520"/>
          </a:xfrm>
          <a:prstGeom prst="rect">
            <a:avLst/>
          </a:prstGeom>
        </p:spPr>
      </p:pic>
    </p:spTree>
    <p:extLst>
      <p:ext uri="{BB962C8B-B14F-4D97-AF65-F5344CB8AC3E}">
        <p14:creationId xmlns:p14="http://schemas.microsoft.com/office/powerpoint/2010/main" val="21186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2E2B-0F83-4A25-A84F-BCA02A9003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B07C84-25DE-47AF-9B41-367D8BC91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037056-6BE4-4BF5-B288-24766C9C354D}"/>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5" name="Footer Placeholder 4">
            <a:extLst>
              <a:ext uri="{FF2B5EF4-FFF2-40B4-BE49-F238E27FC236}">
                <a16:creationId xmlns:a16="http://schemas.microsoft.com/office/drawing/2014/main" id="{4F976EB8-FEBF-4D53-A4D9-60121FFC76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BF0B8-2123-45CC-B6B9-D16A0B9C7E3D}"/>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390001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690E-0F27-4E8B-9969-8E22CF8FA1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757108-9B32-4627-9FB7-C9F2EAFCDB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7CC901-68B7-49A9-98A7-DE84FD69E0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8223E3-B23E-4AAE-B5FC-60D8FE3D7981}"/>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6" name="Footer Placeholder 5">
            <a:extLst>
              <a:ext uri="{FF2B5EF4-FFF2-40B4-BE49-F238E27FC236}">
                <a16:creationId xmlns:a16="http://schemas.microsoft.com/office/drawing/2014/main" id="{58B2DD14-3716-472B-8BFC-4FE7C02CBE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ADFF1D-3072-4004-91CC-81DEA1A2F376}"/>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251593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4223-7D99-4B77-AD29-D51CA5706A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91260C-89F0-40BB-AB2C-D70F5C6DE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759A1A-C30F-4EBF-8F9D-07151158B3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148D5E-74C4-47AA-B489-33AC38A5B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9D3866-0E9C-48DE-9AC8-0CFC4ABF34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30F1DD-E739-44D4-AD30-C91DD55103F3}"/>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8" name="Footer Placeholder 7">
            <a:extLst>
              <a:ext uri="{FF2B5EF4-FFF2-40B4-BE49-F238E27FC236}">
                <a16:creationId xmlns:a16="http://schemas.microsoft.com/office/drawing/2014/main" id="{0AB6E343-B4A3-4493-9ADF-1B1FCEBBC1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E4E8C3-5FED-481A-AE2E-012C6F89DCD5}"/>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101474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D91E-4A75-47E5-80E1-DF06BEECE5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A9F5FA-AC81-4E4A-B5FA-2A8E12A8164D}"/>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4" name="Footer Placeholder 3">
            <a:extLst>
              <a:ext uri="{FF2B5EF4-FFF2-40B4-BE49-F238E27FC236}">
                <a16:creationId xmlns:a16="http://schemas.microsoft.com/office/drawing/2014/main" id="{86661E43-0F77-4F66-8591-CAA37DC022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386005-7DBD-4451-B031-0A458B5520C2}"/>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215002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5BE5D-3131-4EA7-9F8A-4897785E1DFF}"/>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3" name="Footer Placeholder 2">
            <a:extLst>
              <a:ext uri="{FF2B5EF4-FFF2-40B4-BE49-F238E27FC236}">
                <a16:creationId xmlns:a16="http://schemas.microsoft.com/office/drawing/2014/main" id="{5F245CBA-1058-45F1-B0B4-D69BE2DF60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0E1011-1F04-4A4A-B71D-395A6A8C340C}"/>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30338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4F6A-6CC6-4323-AC70-7A76DFACF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A41F28-7229-430F-9625-3D6560AC3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7F39D3-56EB-44AF-A745-6F6387C43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C7BC7E-858D-4122-AFDA-F4550A9BB183}"/>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6" name="Footer Placeholder 5">
            <a:extLst>
              <a:ext uri="{FF2B5EF4-FFF2-40B4-BE49-F238E27FC236}">
                <a16:creationId xmlns:a16="http://schemas.microsoft.com/office/drawing/2014/main" id="{4B6E4FCB-11EF-46F0-885F-E555C5C271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8DB6D7-B5D9-4EBA-88C4-41636486F4E3}"/>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200088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B9F1-E66E-46F4-B514-991C3007A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439CF0-C3F4-4E81-92E4-B76333D87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BCF3D6-D563-41F6-B648-D8E86D725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2B45A3-B60E-4B9C-BA0E-CBC5A963FD5C}"/>
              </a:ext>
            </a:extLst>
          </p:cNvPr>
          <p:cNvSpPr>
            <a:spLocks noGrp="1"/>
          </p:cNvSpPr>
          <p:nvPr>
            <p:ph type="dt" sz="half" idx="10"/>
          </p:nvPr>
        </p:nvSpPr>
        <p:spPr/>
        <p:txBody>
          <a:bodyPr/>
          <a:lstStyle/>
          <a:p>
            <a:fld id="{481A9CFA-F5B7-4443-A44D-58ED281982CD}" type="datetimeFigureOut">
              <a:rPr lang="en-GB" smtClean="0"/>
              <a:t>23/03/2023</a:t>
            </a:fld>
            <a:endParaRPr lang="en-GB"/>
          </a:p>
        </p:txBody>
      </p:sp>
      <p:sp>
        <p:nvSpPr>
          <p:cNvPr id="6" name="Footer Placeholder 5">
            <a:extLst>
              <a:ext uri="{FF2B5EF4-FFF2-40B4-BE49-F238E27FC236}">
                <a16:creationId xmlns:a16="http://schemas.microsoft.com/office/drawing/2014/main" id="{3AD77DDC-D5C2-419A-BAE1-243BDC42BD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82FDF0-77EE-4D03-B150-EDBE2FF60CF2}"/>
              </a:ext>
            </a:extLst>
          </p:cNvPr>
          <p:cNvSpPr>
            <a:spLocks noGrp="1"/>
          </p:cNvSpPr>
          <p:nvPr>
            <p:ph type="sldNum" sz="quarter" idx="12"/>
          </p:nvPr>
        </p:nvSpPr>
        <p:spPr/>
        <p:txBody>
          <a:bodyPr/>
          <a:lstStyle/>
          <a:p>
            <a:fld id="{77713DF3-D9FD-4407-AEE8-0EA1DB767EBE}" type="slidenum">
              <a:rPr lang="en-GB" smtClean="0"/>
              <a:t>‹#›</a:t>
            </a:fld>
            <a:endParaRPr lang="en-GB"/>
          </a:p>
        </p:txBody>
      </p:sp>
    </p:spTree>
    <p:extLst>
      <p:ext uri="{BB962C8B-B14F-4D97-AF65-F5344CB8AC3E}">
        <p14:creationId xmlns:p14="http://schemas.microsoft.com/office/powerpoint/2010/main" val="300242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hyperlink" Target="http://www.sheffieldhcp.org.uk/" TargetMode="Externa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46C2-6BD6-47EA-B307-E1DACD0A6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F8164B-D679-463B-916C-B47F7E993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BC8E41-072E-4FBB-AE52-D20C60EE8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A9CFA-F5B7-4443-A44D-58ED281982CD}" type="datetimeFigureOut">
              <a:rPr lang="en-GB" smtClean="0"/>
              <a:t>23/03/2023</a:t>
            </a:fld>
            <a:endParaRPr lang="en-GB"/>
          </a:p>
        </p:txBody>
      </p:sp>
      <p:sp>
        <p:nvSpPr>
          <p:cNvPr id="5" name="Footer Placeholder 4">
            <a:extLst>
              <a:ext uri="{FF2B5EF4-FFF2-40B4-BE49-F238E27FC236}">
                <a16:creationId xmlns:a16="http://schemas.microsoft.com/office/drawing/2014/main" id="{21D790A9-6136-4526-916E-F90A1BCEB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21E849-8742-488A-B0AB-46B8A822B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13DF3-D9FD-4407-AEE8-0EA1DB767EBE}" type="slidenum">
              <a:rPr lang="en-GB" smtClean="0"/>
              <a:t>‹#›</a:t>
            </a:fld>
            <a:endParaRPr lang="en-GB"/>
          </a:p>
        </p:txBody>
      </p:sp>
    </p:spTree>
    <p:extLst>
      <p:ext uri="{BB962C8B-B14F-4D97-AF65-F5344CB8AC3E}">
        <p14:creationId xmlns:p14="http://schemas.microsoft.com/office/powerpoint/2010/main" val="281216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4DEBC-F819-494C-87E9-69FE894E35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C8C771-1576-4BE8-A1AC-0D4CA730B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0E1EE7-FC2F-49FE-AB35-0F8659539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35D1C-78ED-4948-86B7-DE5FFF07604B}" type="datetimeFigureOut">
              <a:rPr lang="en-GB" smtClean="0"/>
              <a:t>23/03/2023</a:t>
            </a:fld>
            <a:endParaRPr lang="en-GB"/>
          </a:p>
        </p:txBody>
      </p:sp>
      <p:sp>
        <p:nvSpPr>
          <p:cNvPr id="5" name="Footer Placeholder 4">
            <a:extLst>
              <a:ext uri="{FF2B5EF4-FFF2-40B4-BE49-F238E27FC236}">
                <a16:creationId xmlns:a16="http://schemas.microsoft.com/office/drawing/2014/main" id="{882D0E33-FDDF-4645-92F0-75CCD973D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6B91A8-FF41-4371-AEEC-C6076051B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E83A3-50C2-4539-8725-7DC35D301B0B}" type="slidenum">
              <a:rPr lang="en-GB" smtClean="0"/>
              <a:t>‹#›</a:t>
            </a:fld>
            <a:endParaRPr lang="en-GB"/>
          </a:p>
        </p:txBody>
      </p:sp>
      <p:sp>
        <p:nvSpPr>
          <p:cNvPr id="7" name="Slide Number Placeholder 5">
            <a:extLst>
              <a:ext uri="{FF2B5EF4-FFF2-40B4-BE49-F238E27FC236}">
                <a16:creationId xmlns:a16="http://schemas.microsoft.com/office/drawing/2014/main" id="{57AC857F-4561-4EAD-9DDD-F05DD68F4452}"/>
              </a:ext>
            </a:extLst>
          </p:cNvPr>
          <p:cNvSpPr txBox="1">
            <a:spLocks/>
          </p:cNvSpPr>
          <p:nvPr userDrawn="1"/>
        </p:nvSpPr>
        <p:spPr>
          <a:xfrm>
            <a:off x="8965070" y="3347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b="1" u="sng" dirty="0">
                <a:solidFill>
                  <a:srgbClr val="0000FF"/>
                </a:solidFill>
                <a:latin typeface="Calibri" panose="020F0502020204030204" pitchFamily="34" charset="0"/>
                <a:ea typeface="Times New Roman" panose="02020603050405020304" pitchFamily="18" charset="0"/>
                <a:hlinkClick r:id="rId13"/>
              </a:rPr>
              <a:t>www.sheffieldhcp.org.uk</a:t>
            </a:r>
            <a:r>
              <a:rPr lang="en-GB" sz="1800" b="1" dirty="0">
                <a:latin typeface="Calibri" panose="020F0502020204030204" pitchFamily="34" charset="0"/>
                <a:ea typeface="Times New Roman" panose="02020603050405020304" pitchFamily="18" charset="0"/>
              </a:rPr>
              <a:t> </a:t>
            </a:r>
            <a:endParaRPr lang="en-GB" dirty="0"/>
          </a:p>
        </p:txBody>
      </p:sp>
    </p:spTree>
    <p:extLst>
      <p:ext uri="{BB962C8B-B14F-4D97-AF65-F5344CB8AC3E}">
        <p14:creationId xmlns:p14="http://schemas.microsoft.com/office/powerpoint/2010/main" val="24219887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3.png"/><Relationship Id="rId2" Type="http://schemas.microsoft.com/office/2007/relationships/media" Target="../media/media8.m4a"/><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png"/><Relationship Id="rId4" Type="http://schemas.openxmlformats.org/officeDocument/2006/relationships/notesSlide" Target="../notesSlides/notesSlide13.xml"/><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audio" Target="../media/media5.m4a"/><Relationship Id="rId7" Type="http://schemas.openxmlformats.org/officeDocument/2006/relationships/diagramLayout" Target="../diagrams/layout2.xml"/><Relationship Id="rId12" Type="http://schemas.openxmlformats.org/officeDocument/2006/relationships/image" Target="../media/image3.png"/><Relationship Id="rId2" Type="http://schemas.microsoft.com/office/2007/relationships/media" Target="../media/media5.m4a"/><Relationship Id="rId1" Type="http://schemas.openxmlformats.org/officeDocument/2006/relationships/tags" Target="../tags/tag1.xml"/><Relationship Id="rId6" Type="http://schemas.openxmlformats.org/officeDocument/2006/relationships/diagramData" Target="../diagrams/data2.xml"/><Relationship Id="rId11" Type="http://schemas.openxmlformats.org/officeDocument/2006/relationships/image" Target="../media/image1.png"/><Relationship Id="rId5" Type="http://schemas.openxmlformats.org/officeDocument/2006/relationships/notesSlide" Target="../notesSlides/notesSlide6.xml"/><Relationship Id="rId10" Type="http://schemas.microsoft.com/office/2007/relationships/diagramDrawing" Target="../diagrams/drawing2.xml"/><Relationship Id="rId4" Type="http://schemas.openxmlformats.org/officeDocument/2006/relationships/slideLayout" Target="../slideLayouts/slideLayout7.xml"/><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colorful buildings&#10;&#10;Description automatically generated with low confidence">
            <a:extLst>
              <a:ext uri="{FF2B5EF4-FFF2-40B4-BE49-F238E27FC236}">
                <a16:creationId xmlns:a16="http://schemas.microsoft.com/office/drawing/2014/main" id="{CCC179C8-8EEF-4150-BE75-2CC6A7FAE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sp>
        <p:nvSpPr>
          <p:cNvPr id="8" name="Title 1">
            <a:extLst>
              <a:ext uri="{FF2B5EF4-FFF2-40B4-BE49-F238E27FC236}">
                <a16:creationId xmlns:a16="http://schemas.microsoft.com/office/drawing/2014/main" id="{2093B498-AC70-4186-95B7-34484FDD25FA}"/>
              </a:ext>
            </a:extLst>
          </p:cNvPr>
          <p:cNvSpPr txBox="1">
            <a:spLocks/>
          </p:cNvSpPr>
          <p:nvPr/>
        </p:nvSpPr>
        <p:spPr>
          <a:xfrm>
            <a:off x="914400" y="1225907"/>
            <a:ext cx="10363200" cy="3787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altLang="en-US" b="1" dirty="0">
                <a:solidFill>
                  <a:schemeClr val="accent1"/>
                </a:solidFill>
              </a:rPr>
              <a:t>RACI</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GB" altLang="en-US" b="1" dirty="0">
              <a:solidFill>
                <a:prstClr val="black"/>
              </a:solidFill>
              <a:latin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GB" altLang="en-US" b="1" dirty="0">
                <a:solidFill>
                  <a:schemeClr val="accent1"/>
                </a:solidFill>
              </a:rPr>
              <a:t>Maggie Blair</a:t>
            </a:r>
          </a:p>
        </p:txBody>
      </p:sp>
      <p:pic>
        <p:nvPicPr>
          <p:cNvPr id="5" name="Audio 4">
            <a:hlinkClick r:id="" action="ppaction://media"/>
            <a:extLst>
              <a:ext uri="{FF2B5EF4-FFF2-40B4-BE49-F238E27FC236}">
                <a16:creationId xmlns:a16="http://schemas.microsoft.com/office/drawing/2014/main" id="{E6AD601B-79DB-747D-EF8D-AB0659E1B6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082306090"/>
      </p:ext>
    </p:extLst>
  </p:cSld>
  <p:clrMapOvr>
    <a:masterClrMapping/>
  </p:clrMapOvr>
  <mc:AlternateContent xmlns:mc="http://schemas.openxmlformats.org/markup-compatibility/2006" xmlns:p14="http://schemas.microsoft.com/office/powerpoint/2010/main">
    <mc:Choice Requires="p14">
      <p:transition spd="slow" p14:dur="2000" advTm="8839"/>
    </mc:Choice>
    <mc:Fallback xmlns="">
      <p:transition spd="slow" advTm="8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id="{D0F7B231-42BD-4CA5-8F69-0BDCF7C36B3A}"/>
              </a:ext>
            </a:extLst>
          </p:cNvPr>
          <p:cNvSpPr>
            <a:spLocks noGrp="1"/>
          </p:cNvSpPr>
          <p:nvPr>
            <p:ph type="title"/>
          </p:nvPr>
        </p:nvSpPr>
        <p:spPr>
          <a:xfrm>
            <a:off x="1890316" y="44624"/>
            <a:ext cx="8436351" cy="1333506"/>
          </a:xfrm>
        </p:spPr>
        <p:txBody>
          <a:bodyPr vert="horz" lIns="91440" tIns="45720" rIns="91440" bIns="45720" rtlCol="0" anchor="ctr">
            <a:normAutofit fontScale="90000"/>
          </a:bodyPr>
          <a:lstStyle/>
          <a:p>
            <a:pPr algn="ctr"/>
            <a:r>
              <a:rPr lang="en-GB" b="1" dirty="0">
                <a:ln w="0"/>
                <a:solidFill>
                  <a:schemeClr val="accent1"/>
                </a:solidFill>
                <a:latin typeface="+mj-lt"/>
                <a:ea typeface="+mj-ea"/>
                <a:cs typeface="+mj-cs"/>
              </a:rPr>
              <a:t>RACI – A practical and pragmatic tool </a:t>
            </a:r>
            <a:r>
              <a:rPr lang="en-US" b="1" dirty="0">
                <a:ln w="0"/>
                <a:solidFill>
                  <a:schemeClr val="accent1"/>
                </a:solidFill>
                <a:latin typeface="+mj-lt"/>
                <a:ea typeface="+mj-ea"/>
                <a:cs typeface="+mj-cs"/>
              </a:rPr>
              <a:t>to help clarify roles and responsibilities</a:t>
            </a:r>
            <a:endParaRPr lang="en-GB" b="1" dirty="0">
              <a:ln w="0"/>
              <a:solidFill>
                <a:schemeClr val="accent1"/>
              </a:solidFill>
              <a:latin typeface="+mj-lt"/>
              <a:ea typeface="+mj-ea"/>
              <a:cs typeface="+mj-cs"/>
            </a:endParaRPr>
          </a:p>
        </p:txBody>
      </p:sp>
      <p:sp>
        <p:nvSpPr>
          <p:cNvPr id="23558" name="Text Box 4">
            <a:extLst>
              <a:ext uri="{FF2B5EF4-FFF2-40B4-BE49-F238E27FC236}">
                <a16:creationId xmlns:a16="http://schemas.microsoft.com/office/drawing/2014/main" id="{784D46D9-080B-440C-AD8C-8CB5D6DBB6F1}"/>
              </a:ext>
            </a:extLst>
          </p:cNvPr>
          <p:cNvSpPr txBox="1">
            <a:spLocks noChangeArrowheads="1"/>
          </p:cNvSpPr>
          <p:nvPr/>
        </p:nvSpPr>
        <p:spPr bwMode="gray">
          <a:xfrm>
            <a:off x="773985" y="1977557"/>
            <a:ext cx="5991709" cy="4294816"/>
          </a:xfrm>
          <a:prstGeom prst="rect">
            <a:avLst/>
          </a:prstGeom>
          <a:noFill/>
          <a:ln>
            <a:noFill/>
          </a:ln>
        </p:spPr>
        <p:txBody>
          <a:bodyPr wrap="square" lIns="54000" tIns="54000" rIns="54000" bIns="54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600" b="1" i="1" dirty="0">
                <a:solidFill>
                  <a:srgbClr val="0070C0"/>
                </a:solidFill>
                <a:latin typeface="Arial" panose="020B0604020202020204" pitchFamily="34" charset="0"/>
                <a:cs typeface="Arial" panose="020B0604020202020204" pitchFamily="34" charset="0"/>
              </a:rPr>
              <a:t>Responsible</a:t>
            </a:r>
            <a:endParaRPr lang="en-US" altLang="en-US" sz="1600" dirty="0">
              <a:solidFill>
                <a:srgbClr val="0070C0"/>
              </a:solidFill>
              <a:latin typeface="Arial" panose="020B0604020202020204" pitchFamily="34" charset="0"/>
              <a:cs typeface="Arial" panose="020B0604020202020204" pitchFamily="34" charset="0"/>
            </a:endParaRPr>
          </a:p>
          <a:p>
            <a:pPr>
              <a:spcBef>
                <a:spcPct val="0"/>
              </a:spcBef>
              <a:buFontTx/>
              <a:buNone/>
            </a:pPr>
            <a:r>
              <a:rPr lang="en-US" altLang="en-US" sz="1600" dirty="0">
                <a:solidFill>
                  <a:srgbClr val="0070C0"/>
                </a:solidFill>
                <a:latin typeface="Arial" panose="020B0604020202020204" pitchFamily="34" charset="0"/>
                <a:cs typeface="Arial" panose="020B0604020202020204" pitchFamily="34" charset="0"/>
              </a:rPr>
              <a:t>“Doers” who act on or implement decisions.  The degree of responsibility is determined by the person who is accountable.  There can be more than one responsible person.</a:t>
            </a:r>
          </a:p>
          <a:p>
            <a:pPr>
              <a:spcBef>
                <a:spcPct val="0"/>
              </a:spcBef>
              <a:buFontTx/>
              <a:buNone/>
            </a:pPr>
            <a:endParaRPr lang="en-GB" altLang="en-US" sz="1600" b="1" i="1" dirty="0">
              <a:solidFill>
                <a:srgbClr val="0070C0"/>
              </a:solidFill>
              <a:latin typeface="Arial" panose="020B0604020202020204" pitchFamily="34" charset="0"/>
              <a:cs typeface="Arial" panose="020B0604020202020204" pitchFamily="34" charset="0"/>
            </a:endParaRPr>
          </a:p>
          <a:p>
            <a:pPr>
              <a:spcBef>
                <a:spcPct val="0"/>
              </a:spcBef>
              <a:buFontTx/>
              <a:buNone/>
            </a:pPr>
            <a:r>
              <a:rPr lang="en-GB" altLang="en-US" sz="1600" b="1" i="1" dirty="0">
                <a:solidFill>
                  <a:srgbClr val="0070C0"/>
                </a:solidFill>
                <a:latin typeface="Arial" panose="020B0604020202020204" pitchFamily="34" charset="0"/>
                <a:cs typeface="Arial" panose="020B0604020202020204" pitchFamily="34" charset="0"/>
              </a:rPr>
              <a:t>Accountable</a:t>
            </a:r>
            <a:endParaRPr lang="en-US" altLang="en-US" sz="1600" dirty="0">
              <a:solidFill>
                <a:srgbClr val="0070C0"/>
              </a:solidFill>
              <a:latin typeface="Arial" panose="020B0604020202020204" pitchFamily="34" charset="0"/>
              <a:cs typeface="Arial" panose="020B0604020202020204" pitchFamily="34" charset="0"/>
            </a:endParaRPr>
          </a:p>
          <a:p>
            <a:pPr>
              <a:spcBef>
                <a:spcPct val="0"/>
              </a:spcBef>
              <a:buFontTx/>
              <a:buNone/>
            </a:pPr>
            <a:r>
              <a:rPr lang="en-US" altLang="en-US" sz="1600" dirty="0">
                <a:solidFill>
                  <a:srgbClr val="0070C0"/>
                </a:solidFill>
                <a:latin typeface="Arial" panose="020B0604020202020204" pitchFamily="34" charset="0"/>
                <a:cs typeface="Arial" panose="020B0604020202020204" pitchFamily="34" charset="0"/>
              </a:rPr>
              <a:t>“The buck stops here” because this person is uniquely accountable and has power of veto.  There can only be one accountable person in each row.</a:t>
            </a:r>
          </a:p>
          <a:p>
            <a:pPr>
              <a:spcBef>
                <a:spcPct val="0"/>
              </a:spcBef>
              <a:buFontTx/>
              <a:buNone/>
            </a:pPr>
            <a:endParaRPr lang="en-GB" altLang="en-US" sz="1600" b="1" i="1" dirty="0">
              <a:solidFill>
                <a:srgbClr val="0070C0"/>
              </a:solidFill>
              <a:latin typeface="Arial" panose="020B0604020202020204" pitchFamily="34" charset="0"/>
              <a:cs typeface="Arial" panose="020B0604020202020204" pitchFamily="34" charset="0"/>
            </a:endParaRPr>
          </a:p>
          <a:p>
            <a:pPr>
              <a:spcBef>
                <a:spcPct val="0"/>
              </a:spcBef>
              <a:buFontTx/>
              <a:buNone/>
            </a:pPr>
            <a:r>
              <a:rPr lang="en-GB" altLang="en-US" sz="1600" b="1" i="1" dirty="0">
                <a:solidFill>
                  <a:srgbClr val="0070C0"/>
                </a:solidFill>
                <a:latin typeface="Arial" panose="020B0604020202020204" pitchFamily="34" charset="0"/>
                <a:cs typeface="Arial" panose="020B0604020202020204" pitchFamily="34" charset="0"/>
              </a:rPr>
              <a:t>Consulted</a:t>
            </a:r>
            <a:endParaRPr lang="en-US" altLang="en-US" sz="1600" dirty="0">
              <a:solidFill>
                <a:srgbClr val="0070C0"/>
              </a:solidFill>
              <a:latin typeface="Arial" panose="020B0604020202020204" pitchFamily="34" charset="0"/>
              <a:cs typeface="Arial" panose="020B0604020202020204" pitchFamily="34" charset="0"/>
            </a:endParaRPr>
          </a:p>
          <a:p>
            <a:pPr>
              <a:spcBef>
                <a:spcPct val="0"/>
              </a:spcBef>
              <a:buFontTx/>
              <a:buNone/>
            </a:pPr>
            <a:r>
              <a:rPr lang="en-US" altLang="en-US" sz="1600" dirty="0">
                <a:solidFill>
                  <a:srgbClr val="0070C0"/>
                </a:solidFill>
                <a:latin typeface="Arial" panose="020B0604020202020204" pitchFamily="34" charset="0"/>
                <a:cs typeface="Arial" panose="020B0604020202020204" pitchFamily="34" charset="0"/>
              </a:rPr>
              <a:t>This person is “in the loop” and should be consulted prior to decisions or actions.  Two-way communication.</a:t>
            </a:r>
          </a:p>
          <a:p>
            <a:pPr>
              <a:spcBef>
                <a:spcPct val="0"/>
              </a:spcBef>
              <a:buFontTx/>
              <a:buNone/>
            </a:pPr>
            <a:endParaRPr lang="en-GB" altLang="en-US" sz="1600" b="1" i="1" dirty="0">
              <a:solidFill>
                <a:srgbClr val="0070C0"/>
              </a:solidFill>
              <a:latin typeface="Arial" panose="020B0604020202020204" pitchFamily="34" charset="0"/>
              <a:cs typeface="Arial" panose="020B0604020202020204" pitchFamily="34" charset="0"/>
            </a:endParaRPr>
          </a:p>
          <a:p>
            <a:pPr>
              <a:spcBef>
                <a:spcPct val="0"/>
              </a:spcBef>
              <a:buFontTx/>
              <a:buNone/>
            </a:pPr>
            <a:r>
              <a:rPr lang="en-GB" altLang="en-US" sz="1600" b="1" i="1" dirty="0">
                <a:solidFill>
                  <a:srgbClr val="0070C0"/>
                </a:solidFill>
                <a:latin typeface="Arial" panose="020B0604020202020204" pitchFamily="34" charset="0"/>
                <a:cs typeface="Arial" panose="020B0604020202020204" pitchFamily="34" charset="0"/>
              </a:rPr>
              <a:t>Informed</a:t>
            </a:r>
            <a:endParaRPr lang="en-GB" altLang="en-US" sz="1600" dirty="0">
              <a:solidFill>
                <a:srgbClr val="0070C0"/>
              </a:solidFill>
              <a:latin typeface="Arial" panose="020B0604020202020204" pitchFamily="34" charset="0"/>
              <a:cs typeface="Arial" panose="020B0604020202020204" pitchFamily="34" charset="0"/>
            </a:endParaRPr>
          </a:p>
          <a:p>
            <a:pPr>
              <a:spcBef>
                <a:spcPct val="0"/>
              </a:spcBef>
              <a:buFontTx/>
              <a:buNone/>
            </a:pPr>
            <a:r>
              <a:rPr lang="en-GB" altLang="en-US" sz="1600" dirty="0">
                <a:solidFill>
                  <a:srgbClr val="0070C0"/>
                </a:solidFill>
                <a:latin typeface="Arial" panose="020B0604020202020204" pitchFamily="34" charset="0"/>
                <a:cs typeface="Arial" panose="020B0604020202020204" pitchFamily="34" charset="0"/>
              </a:rPr>
              <a:t>This person needs to know about decisions or actions on an “FYI” basis after the fact.  One-way communication. </a:t>
            </a:r>
          </a:p>
        </p:txBody>
      </p:sp>
      <p:pic>
        <p:nvPicPr>
          <p:cNvPr id="8" name="Picture 3">
            <a:extLst>
              <a:ext uri="{FF2B5EF4-FFF2-40B4-BE49-F238E27FC236}">
                <a16:creationId xmlns:a16="http://schemas.microsoft.com/office/drawing/2014/main" id="{6ED182E3-EA9E-49D9-82E0-BAD9C67AEC9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0307" y="1645258"/>
            <a:ext cx="394017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a:extLst>
              <a:ext uri="{FF2B5EF4-FFF2-40B4-BE49-F238E27FC236}">
                <a16:creationId xmlns:a16="http://schemas.microsoft.com/office/drawing/2014/main" id="{BCD8E19E-D261-DA58-A26E-7F475B1DCAF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cSld>
  <p:clrMapOvr>
    <a:masterClrMapping/>
  </p:clrMapOvr>
  <p:transition advTm="474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7981A-96F2-4550-B8BD-5B318011A1EC}"/>
              </a:ext>
            </a:extLst>
          </p:cNvPr>
          <p:cNvSpPr>
            <a:spLocks noGrp="1"/>
          </p:cNvSpPr>
          <p:nvPr>
            <p:ph type="title"/>
          </p:nvPr>
        </p:nvSpPr>
        <p:spPr>
          <a:xfrm>
            <a:off x="838200" y="963877"/>
            <a:ext cx="3494362" cy="4930246"/>
          </a:xfrm>
        </p:spPr>
        <p:txBody>
          <a:bodyPr vert="horz" lIns="91440" tIns="45720" rIns="91440" bIns="45720" rtlCol="0">
            <a:normAutofit/>
          </a:bodyPr>
          <a:lstStyle/>
          <a:p>
            <a:pPr algn="r"/>
            <a:r>
              <a:rPr lang="en-GB" dirty="0">
                <a:ln w="0"/>
                <a:solidFill>
                  <a:schemeClr val="accent1"/>
                </a:solidFill>
                <a:effectLst>
                  <a:outerShdw blurRad="38100" dist="19050" dir="2700000" algn="tl" rotWithShape="0">
                    <a:schemeClr val="dk1">
                      <a:alpha val="40000"/>
                    </a:schemeClr>
                  </a:outerShdw>
                </a:effectLst>
                <a:latin typeface="+mj-lt"/>
                <a:ea typeface="+mj-ea"/>
                <a:cs typeface="+mj-cs"/>
              </a:rPr>
              <a:t>Questions to consider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828017-222C-4C2F-BB1E-9EAA8DD063D9}"/>
              </a:ext>
            </a:extLst>
          </p:cNvPr>
          <p:cNvSpPr>
            <a:spLocks noGrp="1"/>
          </p:cNvSpPr>
          <p:nvPr>
            <p:ph idx="1"/>
          </p:nvPr>
        </p:nvSpPr>
        <p:spPr>
          <a:xfrm>
            <a:off x="4976031" y="320040"/>
            <a:ext cx="6377769" cy="6080759"/>
          </a:xfrm>
        </p:spPr>
        <p:txBody>
          <a:bodyPr rtlCol="0" anchor="ctr">
            <a:normAutofit/>
          </a:bodyPr>
          <a:lstStyle/>
          <a:p>
            <a:pPr>
              <a:defRPr/>
            </a:pPr>
            <a:r>
              <a:rPr lang="en-GB" dirty="0"/>
              <a:t>What is the responsibility of each role in respect of this issue?</a:t>
            </a:r>
          </a:p>
          <a:p>
            <a:pPr>
              <a:defRPr/>
            </a:pPr>
            <a:r>
              <a:rPr lang="en-GB" dirty="0"/>
              <a:t>What is your authority to act?</a:t>
            </a:r>
          </a:p>
          <a:p>
            <a:pPr>
              <a:defRPr/>
            </a:pPr>
            <a:r>
              <a:rPr lang="en-GB" dirty="0"/>
              <a:t>Who is accountable?</a:t>
            </a:r>
          </a:p>
          <a:p>
            <a:pPr>
              <a:defRPr/>
            </a:pPr>
            <a:r>
              <a:rPr lang="en-GB" dirty="0"/>
              <a:t>How will you work together in this scenario</a:t>
            </a:r>
          </a:p>
          <a:p>
            <a:pPr>
              <a:defRPr/>
            </a:pPr>
            <a:r>
              <a:rPr lang="en-GB" dirty="0"/>
              <a:t>What would your role be? </a:t>
            </a:r>
          </a:p>
          <a:p>
            <a:pPr>
              <a:defRPr/>
            </a:pPr>
            <a:r>
              <a:rPr lang="en-GB" dirty="0"/>
              <a:t>If, e.g., you were looking at flow, do you understand what your role is in relation to each other?</a:t>
            </a:r>
          </a:p>
        </p:txBody>
      </p:sp>
      <p:pic>
        <p:nvPicPr>
          <p:cNvPr id="12" name="Audio 11">
            <a:hlinkClick r:id="" action="ppaction://media"/>
            <a:extLst>
              <a:ext uri="{FF2B5EF4-FFF2-40B4-BE49-F238E27FC236}">
                <a16:creationId xmlns:a16="http://schemas.microsoft.com/office/drawing/2014/main" id="{A0A50ED0-BFC8-B3E2-39B2-D64F4EEA86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9555"/>
    </mc:Choice>
    <mc:Fallback>
      <p:transition spd="slow" advTm="39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FDB9-4258-471F-9F46-6E667ABFA2B0}"/>
              </a:ext>
            </a:extLst>
          </p:cNvPr>
          <p:cNvSpPr>
            <a:spLocks noGrp="1"/>
          </p:cNvSpPr>
          <p:nvPr>
            <p:ph type="title"/>
          </p:nvPr>
        </p:nvSpPr>
        <p:spPr>
          <a:xfrm>
            <a:off x="1653363" y="365760"/>
            <a:ext cx="9367203" cy="1188720"/>
          </a:xfrm>
        </p:spPr>
        <p:txBody>
          <a:bodyPr>
            <a:normAutofit/>
          </a:bodyPr>
          <a:lstStyle/>
          <a:p>
            <a:r>
              <a:rPr lang="en-GB"/>
              <a:t>Issues</a:t>
            </a:r>
            <a:endParaRPr lang="en-GB"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Content Placeholder 2">
            <a:extLst>
              <a:ext uri="{FF2B5EF4-FFF2-40B4-BE49-F238E27FC236}">
                <a16:creationId xmlns:a16="http://schemas.microsoft.com/office/drawing/2014/main" id="{EE3623E3-C2BF-48A8-8794-3C066F8B0B0A}"/>
              </a:ext>
            </a:extLst>
          </p:cNvPr>
          <p:cNvSpPr>
            <a:spLocks noGrp="1"/>
          </p:cNvSpPr>
          <p:nvPr>
            <p:ph idx="1"/>
          </p:nvPr>
        </p:nvSpPr>
        <p:spPr>
          <a:xfrm>
            <a:off x="1653363" y="2176272"/>
            <a:ext cx="9367204" cy="4041648"/>
          </a:xfrm>
        </p:spPr>
        <p:txBody>
          <a:bodyPr anchor="t">
            <a:normAutofit/>
          </a:bodyPr>
          <a:lstStyle/>
          <a:p>
            <a:pPr marL="342900" lvl="0" indent="-3429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Does someone have too much responsibility?  Delegate to a more appropriate role or use as a development opportunity for others</a:t>
            </a:r>
          </a:p>
          <a:p>
            <a:pPr marL="342900" lvl="0" indent="-3429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Is someone not performing?  Use the tool to hold a conversation to introduce the subject and resolve this</a:t>
            </a:r>
          </a:p>
          <a:p>
            <a:pPr marL="342900" lvl="0" indent="-3429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Use (informally if appropriate) at the beginning of a project to give clarity from the start</a:t>
            </a:r>
          </a:p>
          <a:p>
            <a:pPr marL="342900" lvl="0" indent="-3429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Highlights who else needs to be involved.  Accountability without authority is problematic in the extreme</a:t>
            </a:r>
          </a:p>
        </p:txBody>
      </p:sp>
      <p:pic>
        <p:nvPicPr>
          <p:cNvPr id="9" name="Audio 8">
            <a:hlinkClick r:id="" action="ppaction://media"/>
            <a:extLst>
              <a:ext uri="{FF2B5EF4-FFF2-40B4-BE49-F238E27FC236}">
                <a16:creationId xmlns:a16="http://schemas.microsoft.com/office/drawing/2014/main" id="{3236D843-AE15-BDD1-DF50-9D7E343B17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263432254"/>
      </p:ext>
    </p:extLst>
  </p:cSld>
  <p:clrMapOvr>
    <a:masterClrMapping/>
  </p:clrMapOvr>
  <mc:AlternateContent xmlns:mc="http://schemas.openxmlformats.org/markup-compatibility/2006">
    <mc:Choice xmlns:p14="http://schemas.microsoft.com/office/powerpoint/2010/main" Requires="p14">
      <p:transition spd="slow" p14:dur="2000" advTm="70183"/>
    </mc:Choice>
    <mc:Fallback>
      <p:transition spd="slow" advTm="70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B17640-4FE1-4825-9CDE-A1DC43867430}"/>
              </a:ext>
            </a:extLst>
          </p:cNvPr>
          <p:cNvSpPr>
            <a:spLocks noGrp="1"/>
          </p:cNvSpPr>
          <p:nvPr>
            <p:ph type="title"/>
          </p:nvPr>
        </p:nvSpPr>
        <p:spPr>
          <a:xfrm>
            <a:off x="863029" y="1012004"/>
            <a:ext cx="3416158" cy="4795408"/>
          </a:xfrm>
        </p:spPr>
        <p:txBody>
          <a:bodyPr vert="horz" lIns="91440" tIns="45720" rIns="91440" bIns="45720" rtlCol="0">
            <a:normAutofit/>
          </a:bodyPr>
          <a:lstStyle/>
          <a:p>
            <a:r>
              <a:rPr lang="en-GB">
                <a:ln w="0"/>
                <a:solidFill>
                  <a:srgbClr val="FFFFFF"/>
                </a:solidFill>
                <a:effectLst>
                  <a:outerShdw blurRad="38100" dist="19050" dir="2700000" algn="tl" rotWithShape="0">
                    <a:schemeClr val="dk1">
                      <a:alpha val="40000"/>
                    </a:schemeClr>
                  </a:outerShdw>
                </a:effectLst>
                <a:latin typeface="+mj-lt"/>
                <a:ea typeface="+mj-ea"/>
                <a:cs typeface="+mj-cs"/>
              </a:rPr>
              <a:t>Further reflection</a:t>
            </a:r>
          </a:p>
        </p:txBody>
      </p:sp>
      <p:graphicFrame>
        <p:nvGraphicFramePr>
          <p:cNvPr id="26631" name="Content Placeholder 2">
            <a:extLst>
              <a:ext uri="{FF2B5EF4-FFF2-40B4-BE49-F238E27FC236}">
                <a16:creationId xmlns:a16="http://schemas.microsoft.com/office/drawing/2014/main" id="{59C64381-864A-4B41-A012-46AC5A2044E0}"/>
              </a:ext>
            </a:extLst>
          </p:cNvPr>
          <p:cNvGraphicFramePr>
            <a:graphicFrameLocks noGrp="1"/>
          </p:cNvGraphicFramePr>
          <p:nvPr>
            <p:ph idx="1"/>
            <p:extLst>
              <p:ext uri="{D42A27DB-BD31-4B8C-83A1-F6EECF244321}">
                <p14:modId xmlns:p14="http://schemas.microsoft.com/office/powerpoint/2010/main" val="332381618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Audio 7">
            <a:hlinkClick r:id="" action="ppaction://media"/>
            <a:extLst>
              <a:ext uri="{FF2B5EF4-FFF2-40B4-BE49-F238E27FC236}">
                <a16:creationId xmlns:a16="http://schemas.microsoft.com/office/drawing/2014/main" id="{2F99FAB6-E239-7B08-CD6D-E77DCD5CBD7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951"/>
    </mc:Choice>
    <mc:Fallback>
      <p:transition spd="slow" advTm="249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colorful buildings&#10;&#10;Description automatically generated with low confidence">
            <a:extLst>
              <a:ext uri="{FF2B5EF4-FFF2-40B4-BE49-F238E27FC236}">
                <a16:creationId xmlns:a16="http://schemas.microsoft.com/office/drawing/2014/main" id="{CCC179C8-8EEF-4150-BE75-2CC6A7FAE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5330" y="5349875"/>
            <a:ext cx="8481340" cy="1508125"/>
          </a:xfrm>
          <a:prstGeom prst="rect">
            <a:avLst/>
          </a:prstGeom>
        </p:spPr>
      </p:pic>
      <p:sp>
        <p:nvSpPr>
          <p:cNvPr id="2" name="Title 1">
            <a:extLst>
              <a:ext uri="{FF2B5EF4-FFF2-40B4-BE49-F238E27FC236}">
                <a16:creationId xmlns:a16="http://schemas.microsoft.com/office/drawing/2014/main" id="{4960C7BE-23B2-AA73-D094-5B5131812F58}"/>
              </a:ext>
            </a:extLst>
          </p:cNvPr>
          <p:cNvSpPr>
            <a:spLocks noGrp="1"/>
          </p:cNvSpPr>
          <p:nvPr>
            <p:ph type="ctrTitle"/>
          </p:nvPr>
        </p:nvSpPr>
        <p:spPr/>
        <p:txBody>
          <a:bodyPr/>
          <a:lstStyle/>
          <a:p>
            <a:r>
              <a:rPr lang="en-GB" altLang="en-US" b="1" dirty="0">
                <a:solidFill>
                  <a:schemeClr val="accent1"/>
                </a:solidFill>
              </a:rPr>
              <a:t>RACI</a:t>
            </a:r>
            <a:br>
              <a:rPr lang="en-GB" altLang="en-US" b="1" dirty="0">
                <a:solidFill>
                  <a:schemeClr val="accent1"/>
                </a:solidFill>
              </a:rPr>
            </a:br>
            <a:endParaRPr lang="en-GB" dirty="0"/>
          </a:p>
        </p:txBody>
      </p:sp>
      <p:sp>
        <p:nvSpPr>
          <p:cNvPr id="3" name="Subtitle 2">
            <a:extLst>
              <a:ext uri="{FF2B5EF4-FFF2-40B4-BE49-F238E27FC236}">
                <a16:creationId xmlns:a16="http://schemas.microsoft.com/office/drawing/2014/main" id="{B0A0436C-237B-97DC-90F7-90EAC01ECB9B}"/>
              </a:ext>
            </a:extLst>
          </p:cNvPr>
          <p:cNvSpPr>
            <a:spLocks noGrp="1"/>
          </p:cNvSpPr>
          <p:nvPr>
            <p:ph type="subTitle" idx="1"/>
          </p:nvPr>
        </p:nvSpPr>
        <p:spPr/>
        <p:txBody>
          <a:bodyPr>
            <a:normAutofit/>
          </a:bodyPr>
          <a:lstStyle/>
          <a:p>
            <a:r>
              <a:rPr lang="en-GB" altLang="en-US" sz="3600" b="1" dirty="0">
                <a:solidFill>
                  <a:schemeClr val="accent1"/>
                </a:solidFill>
              </a:rPr>
              <a:t>Maggie Blair</a:t>
            </a:r>
          </a:p>
          <a:p>
            <a:r>
              <a:rPr lang="en-GB" altLang="en-US" sz="3600" b="1" dirty="0">
                <a:solidFill>
                  <a:schemeClr val="accent1"/>
                </a:solidFill>
              </a:rPr>
              <a:t>maggie.blair@nhs.net</a:t>
            </a:r>
          </a:p>
          <a:p>
            <a:endParaRPr lang="en-GB" sz="3600" dirty="0"/>
          </a:p>
        </p:txBody>
      </p:sp>
      <p:pic>
        <p:nvPicPr>
          <p:cNvPr id="12" name="Audio 11">
            <a:hlinkClick r:id="" action="ppaction://media"/>
            <a:extLst>
              <a:ext uri="{FF2B5EF4-FFF2-40B4-BE49-F238E27FC236}">
                <a16:creationId xmlns:a16="http://schemas.microsoft.com/office/drawing/2014/main" id="{E411B89D-3E13-3E83-68C0-9054802248F8}"/>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325000" t="-160938" r="-325000" b="-160938"/>
          <a:stretch>
            <a:fillRect/>
          </a:stretch>
        </p:blipFill>
        <p:spPr>
          <a:xfrm>
            <a:off x="9144000" y="5143500"/>
            <a:ext cx="3048000" cy="1714500"/>
          </a:xfrm>
          <a:prstGeom prst="rect">
            <a:avLst/>
          </a:prstGeom>
        </p:spPr>
      </p:pic>
    </p:spTree>
    <p:extLst>
      <p:ext uri="{BB962C8B-B14F-4D97-AF65-F5344CB8AC3E}">
        <p14:creationId xmlns:p14="http://schemas.microsoft.com/office/powerpoint/2010/main" val="3637087769"/>
      </p:ext>
    </p:extLst>
  </p:cSld>
  <p:clrMapOvr>
    <a:masterClrMapping/>
  </p:clrMapOvr>
  <mc:AlternateContent xmlns:mc="http://schemas.openxmlformats.org/markup-compatibility/2006">
    <mc:Choice xmlns:p14="http://schemas.microsoft.com/office/powerpoint/2010/main" Requires="p14">
      <p:transition spd="slow" p14:dur="2000" advTm="8790"/>
    </mc:Choice>
    <mc:Fallback>
      <p:transition spd="slow" advTm="8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stool&#10;&#10;Description automatically generated">
            <a:extLst>
              <a:ext uri="{FF2B5EF4-FFF2-40B4-BE49-F238E27FC236}">
                <a16:creationId xmlns:a16="http://schemas.microsoft.com/office/drawing/2014/main" id="{C23D81A2-A4E1-4CF6-A48D-A4CC2B4F1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0274" y="643467"/>
            <a:ext cx="5111452" cy="5571066"/>
          </a:xfrm>
          <a:prstGeom prst="rect">
            <a:avLst/>
          </a:prstGeom>
        </p:spPr>
      </p:pic>
      <p:pic>
        <p:nvPicPr>
          <p:cNvPr id="2" name="Picture 1" descr="Icon&#10;&#10;Description automatically generated with medium confidence">
            <a:extLst>
              <a:ext uri="{FF2B5EF4-FFF2-40B4-BE49-F238E27FC236}">
                <a16:creationId xmlns:a16="http://schemas.microsoft.com/office/drawing/2014/main" id="{269B8106-33BD-1E5D-127E-CBA7B8885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1960" y="5928188"/>
            <a:ext cx="1385018" cy="319021"/>
          </a:xfrm>
          <a:prstGeom prst="rect">
            <a:avLst/>
          </a:prstGeom>
        </p:spPr>
      </p:pic>
      <p:pic>
        <p:nvPicPr>
          <p:cNvPr id="11" name="Audio 10">
            <a:hlinkClick r:id="" action="ppaction://media"/>
            <a:extLst>
              <a:ext uri="{FF2B5EF4-FFF2-40B4-BE49-F238E27FC236}">
                <a16:creationId xmlns:a16="http://schemas.microsoft.com/office/drawing/2014/main" id="{7D9F59B9-D7F6-2143-03BF-C528B137B6A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971918691"/>
      </p:ext>
    </p:extLst>
  </p:cSld>
  <p:clrMapOvr>
    <a:masterClrMapping/>
  </p:clrMapOvr>
  <mc:AlternateContent xmlns:mc="http://schemas.openxmlformats.org/markup-compatibility/2006">
    <mc:Choice xmlns:p14="http://schemas.microsoft.com/office/powerpoint/2010/main" Requires="p14">
      <p:transition spd="slow" p14:dur="2000" advTm="9808"/>
    </mc:Choice>
    <mc:Fallback>
      <p:transition spd="slow" advTm="9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furniture, table&#10;&#10;Description automatically generated">
            <a:extLst>
              <a:ext uri="{FF2B5EF4-FFF2-40B4-BE49-F238E27FC236}">
                <a16:creationId xmlns:a16="http://schemas.microsoft.com/office/drawing/2014/main" id="{917089B2-7525-419D-A491-1BF90AD3C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8145" y="550506"/>
            <a:ext cx="6133156" cy="5756988"/>
          </a:xfrm>
          <a:prstGeom prst="rect">
            <a:avLst/>
          </a:prstGeom>
        </p:spPr>
      </p:pic>
      <p:sp>
        <p:nvSpPr>
          <p:cNvPr id="4" name="TextBox 3">
            <a:extLst>
              <a:ext uri="{FF2B5EF4-FFF2-40B4-BE49-F238E27FC236}">
                <a16:creationId xmlns:a16="http://schemas.microsoft.com/office/drawing/2014/main" id="{32295C96-0BD1-4643-A2E8-3703A687DF92}"/>
              </a:ext>
            </a:extLst>
          </p:cNvPr>
          <p:cNvSpPr txBox="1"/>
          <p:nvPr/>
        </p:nvSpPr>
        <p:spPr>
          <a:xfrm rot="3242275">
            <a:off x="5907018" y="2803356"/>
            <a:ext cx="3645255" cy="830997"/>
          </a:xfrm>
          <a:prstGeom prst="rect">
            <a:avLst/>
          </a:prstGeom>
          <a:noFill/>
        </p:spPr>
        <p:txBody>
          <a:bodyPr wrap="square" rtlCol="0">
            <a:spAutoFit/>
          </a:bodyPr>
          <a:lstStyle/>
          <a:p>
            <a:r>
              <a:rPr lang="en-GB" sz="4800" dirty="0"/>
              <a:t>Responsibility</a:t>
            </a:r>
            <a:endParaRPr lang="en-GB" sz="3600" dirty="0"/>
          </a:p>
        </p:txBody>
      </p:sp>
      <p:sp>
        <p:nvSpPr>
          <p:cNvPr id="9" name="TextBox 8">
            <a:extLst>
              <a:ext uri="{FF2B5EF4-FFF2-40B4-BE49-F238E27FC236}">
                <a16:creationId xmlns:a16="http://schemas.microsoft.com/office/drawing/2014/main" id="{2C8BBB48-955A-4738-B25F-B494180D590B}"/>
              </a:ext>
            </a:extLst>
          </p:cNvPr>
          <p:cNvSpPr txBox="1"/>
          <p:nvPr/>
        </p:nvSpPr>
        <p:spPr>
          <a:xfrm rot="4233759">
            <a:off x="4392025" y="3655362"/>
            <a:ext cx="3724780" cy="830997"/>
          </a:xfrm>
          <a:prstGeom prst="rect">
            <a:avLst/>
          </a:prstGeom>
          <a:noFill/>
        </p:spPr>
        <p:txBody>
          <a:bodyPr wrap="square" rtlCol="0">
            <a:spAutoFit/>
          </a:bodyPr>
          <a:lstStyle/>
          <a:p>
            <a:r>
              <a:rPr lang="en-GB" sz="4800" dirty="0"/>
              <a:t>Accountability</a:t>
            </a:r>
            <a:endParaRPr lang="en-GB" sz="4000" dirty="0"/>
          </a:p>
        </p:txBody>
      </p:sp>
      <p:sp>
        <p:nvSpPr>
          <p:cNvPr id="10" name="TextBox 9">
            <a:extLst>
              <a:ext uri="{FF2B5EF4-FFF2-40B4-BE49-F238E27FC236}">
                <a16:creationId xmlns:a16="http://schemas.microsoft.com/office/drawing/2014/main" id="{5D6B7A8A-EC21-45F9-9096-E4C67A0EBC57}"/>
              </a:ext>
            </a:extLst>
          </p:cNvPr>
          <p:cNvSpPr txBox="1"/>
          <p:nvPr/>
        </p:nvSpPr>
        <p:spPr>
          <a:xfrm rot="21387586">
            <a:off x="3309632" y="4867805"/>
            <a:ext cx="3724780" cy="830997"/>
          </a:xfrm>
          <a:prstGeom prst="rect">
            <a:avLst/>
          </a:prstGeom>
          <a:noFill/>
        </p:spPr>
        <p:txBody>
          <a:bodyPr wrap="square" rtlCol="0">
            <a:spAutoFit/>
          </a:bodyPr>
          <a:lstStyle/>
          <a:p>
            <a:r>
              <a:rPr lang="en-GB" sz="4800" dirty="0"/>
              <a:t>Authority</a:t>
            </a:r>
            <a:endParaRPr lang="en-GB" sz="4000" dirty="0"/>
          </a:p>
        </p:txBody>
      </p:sp>
      <p:pic>
        <p:nvPicPr>
          <p:cNvPr id="2" name="Picture 1" descr="Icon&#10;&#10;Description automatically generated with medium confidence">
            <a:extLst>
              <a:ext uri="{FF2B5EF4-FFF2-40B4-BE49-F238E27FC236}">
                <a16:creationId xmlns:a16="http://schemas.microsoft.com/office/drawing/2014/main" id="{550A0C47-1FD7-9F85-87DE-85DB7308A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1960" y="5928188"/>
            <a:ext cx="1385018" cy="319021"/>
          </a:xfrm>
          <a:prstGeom prst="rect">
            <a:avLst/>
          </a:prstGeom>
        </p:spPr>
      </p:pic>
      <p:pic>
        <p:nvPicPr>
          <p:cNvPr id="18" name="Audio 17">
            <a:hlinkClick r:id="" action="ppaction://media"/>
            <a:extLst>
              <a:ext uri="{FF2B5EF4-FFF2-40B4-BE49-F238E27FC236}">
                <a16:creationId xmlns:a16="http://schemas.microsoft.com/office/drawing/2014/main" id="{124350E7-3EEB-0807-8CBB-30269E58741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721997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0159">
        <p159:morph option="byObject"/>
      </p:transition>
    </mc:Choice>
    <mc:Fallback>
      <p:transition spd="slow" advTm="201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D58B1-29A5-42CF-8417-8832DA3277B9}"/>
              </a:ext>
            </a:extLst>
          </p:cNvPr>
          <p:cNvSpPr>
            <a:spLocks noGrp="1"/>
          </p:cNvSpPr>
          <p:nvPr>
            <p:ph type="title"/>
          </p:nvPr>
        </p:nvSpPr>
        <p:spPr>
          <a:xfrm>
            <a:off x="686834" y="1153572"/>
            <a:ext cx="3200400" cy="4461163"/>
          </a:xfrm>
        </p:spPr>
        <p:txBody>
          <a:bodyPr>
            <a:normAutofit/>
          </a:bodyPr>
          <a:lstStyle/>
          <a:p>
            <a:r>
              <a:rPr lang="en-GB">
                <a:ln w="0"/>
                <a:solidFill>
                  <a:srgbClr val="FFFFFF"/>
                </a:solidFill>
                <a:effectLst>
                  <a:outerShdw blurRad="38100" dist="19050" dir="2700000" algn="tl" rotWithShape="0">
                    <a:schemeClr val="dk1">
                      <a:alpha val="40000"/>
                    </a:schemeClr>
                  </a:outerShdw>
                </a:effectLst>
              </a:rPr>
              <a:t>Definitions</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94499D-09B8-478F-93FC-DC21DDF76B46}"/>
              </a:ext>
            </a:extLst>
          </p:cNvPr>
          <p:cNvSpPr>
            <a:spLocks noGrp="1"/>
          </p:cNvSpPr>
          <p:nvPr>
            <p:ph idx="1"/>
          </p:nvPr>
        </p:nvSpPr>
        <p:spPr>
          <a:xfrm>
            <a:off x="4447308" y="591344"/>
            <a:ext cx="6906491" cy="5585619"/>
          </a:xfrm>
        </p:spPr>
        <p:txBody>
          <a:bodyPr anchor="ctr">
            <a:normAutofit/>
          </a:bodyPr>
          <a:lstStyle/>
          <a:p>
            <a:r>
              <a:rPr lang="en-GB" altLang="en-US" dirty="0">
                <a:latin typeface="Arial" panose="020B0604020202020204" pitchFamily="34" charset="0"/>
              </a:rPr>
              <a:t>Responsible - having an obligation to do something . . . as part of one’s job or role</a:t>
            </a:r>
            <a:endParaRPr lang="en-GB" dirty="0">
              <a:latin typeface="Arial" panose="020B0604020202020204" pitchFamily="34" charset="0"/>
            </a:endParaRPr>
          </a:p>
          <a:p>
            <a:r>
              <a:rPr lang="en-GB" altLang="en-US" dirty="0">
                <a:latin typeface="Arial" panose="020B0604020202020204" pitchFamily="34" charset="0"/>
              </a:rPr>
              <a:t>Authority - the power or right to give orders, make decisions and enforce obedience</a:t>
            </a:r>
            <a:endParaRPr lang="en-GB" dirty="0">
              <a:latin typeface="Arial" panose="020B0604020202020204" pitchFamily="34" charset="0"/>
            </a:endParaRPr>
          </a:p>
          <a:p>
            <a:r>
              <a:rPr lang="en-GB" altLang="en-US" dirty="0">
                <a:latin typeface="Arial" panose="020B0604020202020204" pitchFamily="34" charset="0"/>
              </a:rPr>
              <a:t>Accountable - a person required or expected to justify decisions / actions</a:t>
            </a:r>
          </a:p>
        </p:txBody>
      </p:sp>
      <p:pic>
        <p:nvPicPr>
          <p:cNvPr id="13" name="Audio 12">
            <a:hlinkClick r:id="" action="ppaction://media"/>
            <a:extLst>
              <a:ext uri="{FF2B5EF4-FFF2-40B4-BE49-F238E27FC236}">
                <a16:creationId xmlns:a16="http://schemas.microsoft.com/office/drawing/2014/main" id="{6E0CBB1F-3A83-5EC4-A011-6ABE4047DFE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019826868"/>
      </p:ext>
    </p:extLst>
  </p:cSld>
  <p:clrMapOvr>
    <a:masterClrMapping/>
  </p:clrMapOvr>
  <mc:AlternateContent xmlns:mc="http://schemas.openxmlformats.org/markup-compatibility/2006">
    <mc:Choice xmlns:p14="http://schemas.microsoft.com/office/powerpoint/2010/main" Requires="p14">
      <p:transition spd="slow" p14:dur="2000" advTm="30223"/>
    </mc:Choice>
    <mc:Fallback>
      <p:transition spd="slow" advTm="302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15371" name="Rectangle 7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72" name="Picture 7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46" name="Rectangle 2">
            <a:extLst>
              <a:ext uri="{FF2B5EF4-FFF2-40B4-BE49-F238E27FC236}">
                <a16:creationId xmlns:a16="http://schemas.microsoft.com/office/drawing/2014/main" id="{DD9EFAC7-01A7-4BAE-ADCB-AF2F76D3167C}"/>
              </a:ext>
            </a:extLst>
          </p:cNvPr>
          <p:cNvSpPr>
            <a:spLocks noGrp="1" noChangeArrowheads="1"/>
          </p:cNvSpPr>
          <p:nvPr>
            <p:ph type="title"/>
          </p:nvPr>
        </p:nvSpPr>
        <p:spPr>
          <a:xfrm>
            <a:off x="1179226" y="826680"/>
            <a:ext cx="9833548" cy="1325563"/>
          </a:xfrm>
        </p:spPr>
        <p:txBody>
          <a:bodyPr vert="horz" lIns="91440" tIns="45720" rIns="91440" bIns="45720" rtlCol="0">
            <a:normAutofit/>
          </a:bodyPr>
          <a:lstStyle/>
          <a:p>
            <a:pPr algn="ctr"/>
            <a:r>
              <a:rPr lang="en-GB" sz="4000">
                <a:ln w="0"/>
                <a:solidFill>
                  <a:srgbClr val="FFFFFF"/>
                </a:solidFill>
                <a:effectLst>
                  <a:outerShdw blurRad="38100" dist="19050" dir="2700000" algn="tl" rotWithShape="0">
                    <a:schemeClr val="dk1">
                      <a:alpha val="40000"/>
                    </a:schemeClr>
                  </a:outerShdw>
                </a:effectLst>
                <a:latin typeface="+mj-lt"/>
                <a:ea typeface="+mj-ea"/>
                <a:cs typeface="+mj-cs"/>
              </a:rPr>
              <a:t>Responsibility </a:t>
            </a:r>
          </a:p>
        </p:txBody>
      </p:sp>
      <p:graphicFrame>
        <p:nvGraphicFramePr>
          <p:cNvPr id="15367" name="Rectangle 3">
            <a:extLst>
              <a:ext uri="{FF2B5EF4-FFF2-40B4-BE49-F238E27FC236}">
                <a16:creationId xmlns:a16="http://schemas.microsoft.com/office/drawing/2014/main" id="{064D4EF9-E8B2-4694-9C68-95632A662B38}"/>
              </a:ext>
            </a:extLst>
          </p:cNvPr>
          <p:cNvGraphicFramePr>
            <a:graphicFrameLocks noGrp="1"/>
          </p:cNvGraphicFramePr>
          <p:nvPr>
            <p:ph idx="1"/>
            <p:extLst>
              <p:ext uri="{D42A27DB-BD31-4B8C-83A1-F6EECF244321}">
                <p14:modId xmlns:p14="http://schemas.microsoft.com/office/powerpoint/2010/main" val="114827665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D63D2E-D4C6-AED5-8D04-ECA653D2FE34}"/>
              </a:ext>
            </a:extLst>
          </p:cNvPr>
          <p:cNvGraphicFramePr/>
          <p:nvPr>
            <p:extLst>
              <p:ext uri="{D42A27DB-BD31-4B8C-83A1-F6EECF244321}">
                <p14:modId xmlns:p14="http://schemas.microsoft.com/office/powerpoint/2010/main" val="1652794469"/>
              </p:ext>
            </p:extLst>
          </p:nvPr>
        </p:nvGraphicFramePr>
        <p:xfrm>
          <a:off x="641350" y="719666"/>
          <a:ext cx="1116965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Picture 1" descr="Icon&#10;&#10;Description automatically generated with medium confidence">
            <a:extLst>
              <a:ext uri="{FF2B5EF4-FFF2-40B4-BE49-F238E27FC236}">
                <a16:creationId xmlns:a16="http://schemas.microsoft.com/office/drawing/2014/main" id="{8AD53E50-E2B3-E6DE-E8A3-8225256EE64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51960" y="5928188"/>
            <a:ext cx="1385018" cy="319021"/>
          </a:xfrm>
          <a:prstGeom prst="rect">
            <a:avLst/>
          </a:prstGeom>
        </p:spPr>
      </p:pic>
      <p:pic>
        <p:nvPicPr>
          <p:cNvPr id="15" name="Audio 14">
            <a:hlinkClick r:id="" action="ppaction://media"/>
            <a:extLst>
              <a:ext uri="{FF2B5EF4-FFF2-40B4-BE49-F238E27FC236}">
                <a16:creationId xmlns:a16="http://schemas.microsoft.com/office/drawing/2014/main" id="{B77C8484-A765-279A-693E-4B90B139A56E}"/>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1156550492"/>
      </p:ext>
    </p:extLst>
  </p:cSld>
  <p:clrMapOvr>
    <a:masterClrMapping/>
  </p:clrMapOvr>
  <mc:AlternateContent xmlns:mc="http://schemas.openxmlformats.org/markup-compatibility/2006">
    <mc:Choice xmlns:p14="http://schemas.microsoft.com/office/powerpoint/2010/main" Requires="p14">
      <p:transition spd="slow" p14:dur="2000" advTm="19234"/>
    </mc:Choice>
    <mc:Fallback>
      <p:transition spd="slow" advTm="19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141BA33-4529-458A-A2C2-488F95AA905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09FD9BD-4E71-485B-8223-60E487BFEB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53CBDC3-5C57-4E7F-A667-BA0E9A14A87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B8819B3-5D6E-40FD-8419-50CC3AEDE9D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612907F-C520-4440-AC6E-E13C1028894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5"/>
                </p:tgtEl>
              </p:cMediaNode>
            </p:audio>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50A1C0E0-8A67-418C-AA9B-86A8B7BA42DE}"/>
              </a:ext>
            </a:extLst>
          </p:cNvPr>
          <p:cNvSpPr>
            <a:spLocks noGrp="1" noChangeArrowheads="1"/>
          </p:cNvSpPr>
          <p:nvPr>
            <p:ph type="title"/>
          </p:nvPr>
        </p:nvSpPr>
        <p:spPr>
          <a:xfrm>
            <a:off x="838200" y="963877"/>
            <a:ext cx="3494362" cy="4930246"/>
          </a:xfrm>
        </p:spPr>
        <p:txBody>
          <a:bodyPr vert="horz" lIns="91440" tIns="45720" rIns="91440" bIns="45720" rtlCol="0">
            <a:normAutofit/>
          </a:bodyPr>
          <a:lstStyle/>
          <a:p>
            <a:pPr algn="r"/>
            <a:r>
              <a:rPr lang="en-GB">
                <a:ln w="0"/>
                <a:solidFill>
                  <a:schemeClr val="accent1"/>
                </a:solidFill>
                <a:effectLst>
                  <a:outerShdw blurRad="38100" dist="19050" dir="2700000" algn="tl" rotWithShape="0">
                    <a:schemeClr val="dk1">
                      <a:alpha val="40000"/>
                    </a:schemeClr>
                  </a:outerShdw>
                </a:effectLst>
                <a:latin typeface="+mj-lt"/>
                <a:ea typeface="+mj-ea"/>
                <a:cs typeface="+mj-cs"/>
              </a:rPr>
              <a:t>Authority</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195" name="Rectangle 3">
            <a:extLst>
              <a:ext uri="{FF2B5EF4-FFF2-40B4-BE49-F238E27FC236}">
                <a16:creationId xmlns:a16="http://schemas.microsoft.com/office/drawing/2014/main" id="{84A6BCF3-9AF5-4F62-AE7F-27BD681B135C}"/>
              </a:ext>
            </a:extLst>
          </p:cNvPr>
          <p:cNvSpPr>
            <a:spLocks noGrp="1"/>
          </p:cNvSpPr>
          <p:nvPr>
            <p:ph idx="1"/>
          </p:nvPr>
        </p:nvSpPr>
        <p:spPr>
          <a:xfrm>
            <a:off x="4976031" y="1570365"/>
            <a:ext cx="6377769" cy="4930246"/>
          </a:xfrm>
        </p:spPr>
        <p:txBody>
          <a:bodyPr anchor="ctr">
            <a:noAutofit/>
          </a:bodyPr>
          <a:lstStyle/>
          <a:p>
            <a:pPr eaLnBrk="1" hangingPunct="1">
              <a:buFontTx/>
              <a:buNone/>
            </a:pPr>
            <a:r>
              <a:rPr lang="en-GB" altLang="en-US" sz="2400" dirty="0"/>
              <a:t>Right to act in areas where one is given and</a:t>
            </a:r>
          </a:p>
          <a:p>
            <a:pPr eaLnBrk="1" hangingPunct="1">
              <a:buFontTx/>
              <a:buNone/>
            </a:pPr>
            <a:r>
              <a:rPr lang="en-GB" altLang="en-US" sz="2400" dirty="0"/>
              <a:t>accepts responsibility</a:t>
            </a:r>
          </a:p>
          <a:p>
            <a:pPr eaLnBrk="1" hangingPunct="1">
              <a:buFontTx/>
              <a:buNone/>
            </a:pPr>
            <a:endParaRPr lang="en-GB" altLang="en-US" sz="2400" dirty="0"/>
          </a:p>
          <a:p>
            <a:pPr eaLnBrk="1" hangingPunct="1">
              <a:buFontTx/>
              <a:buNone/>
            </a:pPr>
            <a:r>
              <a:rPr lang="en-GB" altLang="en-US" sz="2400" b="1" dirty="0"/>
              <a:t>Levels of authority</a:t>
            </a:r>
            <a:r>
              <a:rPr lang="en-GB" altLang="en-US" sz="2400" dirty="0"/>
              <a:t>:</a:t>
            </a:r>
          </a:p>
          <a:p>
            <a:pPr eaLnBrk="1" hangingPunct="1">
              <a:buFontTx/>
              <a:buNone/>
            </a:pPr>
            <a:r>
              <a:rPr lang="en-GB" altLang="en-US" sz="2400" b="1" dirty="0"/>
              <a:t>Level 1</a:t>
            </a:r>
            <a:r>
              <a:rPr lang="en-GB" altLang="en-US" sz="2400" dirty="0"/>
              <a:t>: Data/information/idea gathering</a:t>
            </a:r>
          </a:p>
          <a:p>
            <a:pPr eaLnBrk="1" hangingPunct="1">
              <a:buFontTx/>
              <a:buNone/>
            </a:pPr>
            <a:r>
              <a:rPr lang="en-GB" altLang="en-US" sz="2400" b="1" dirty="0"/>
              <a:t>Level 2</a:t>
            </a:r>
            <a:r>
              <a:rPr lang="en-GB" altLang="en-US" sz="2400" dirty="0"/>
              <a:t>: Data/information/idea gathering + </a:t>
            </a:r>
          </a:p>
          <a:p>
            <a:pPr eaLnBrk="1" hangingPunct="1">
              <a:buFontTx/>
              <a:buNone/>
            </a:pPr>
            <a:r>
              <a:rPr lang="en-GB" altLang="en-US" sz="2400" dirty="0"/>
              <a:t>              recommendations</a:t>
            </a:r>
          </a:p>
          <a:p>
            <a:pPr eaLnBrk="1" hangingPunct="1">
              <a:buFontTx/>
              <a:buNone/>
            </a:pPr>
            <a:r>
              <a:rPr lang="en-GB" altLang="en-US" sz="2400" b="1" dirty="0"/>
              <a:t>Level 3</a:t>
            </a:r>
            <a:r>
              <a:rPr lang="en-GB" altLang="en-US" sz="2400" dirty="0"/>
              <a:t>: Data/information/idea gathering +  </a:t>
            </a:r>
          </a:p>
          <a:p>
            <a:pPr eaLnBrk="1" hangingPunct="1">
              <a:buFontTx/>
              <a:buNone/>
            </a:pPr>
            <a:r>
              <a:rPr lang="en-GB" altLang="en-US" sz="2400" dirty="0"/>
              <a:t>		 recommendations (Pause to</a:t>
            </a:r>
          </a:p>
          <a:p>
            <a:pPr eaLnBrk="1" hangingPunct="1">
              <a:buFontTx/>
              <a:buNone/>
            </a:pPr>
            <a:r>
              <a:rPr lang="en-GB" altLang="en-US" sz="2400" dirty="0"/>
              <a:t>		   communicate, clarify or negotiate) + Act</a:t>
            </a:r>
          </a:p>
          <a:p>
            <a:pPr eaLnBrk="1" hangingPunct="1">
              <a:buFontTx/>
              <a:buNone/>
            </a:pPr>
            <a:r>
              <a:rPr lang="en-GB" altLang="en-US" sz="2400" b="1" dirty="0"/>
              <a:t>Level 4</a:t>
            </a:r>
            <a:r>
              <a:rPr lang="en-GB" altLang="en-US" sz="2400" dirty="0"/>
              <a:t>: Act and inform others after taking action 	– full authority to act</a:t>
            </a:r>
          </a:p>
          <a:p>
            <a:pPr eaLnBrk="1" hangingPunct="1">
              <a:buFontTx/>
              <a:buNone/>
            </a:pPr>
            <a:endParaRPr lang="en-GB" altLang="en-US" sz="2400" dirty="0"/>
          </a:p>
          <a:p>
            <a:pPr eaLnBrk="1" hangingPunct="1"/>
            <a:endParaRPr lang="en-GB" altLang="en-US" sz="2400" dirty="0"/>
          </a:p>
        </p:txBody>
      </p:sp>
      <p:pic>
        <p:nvPicPr>
          <p:cNvPr id="8" name="Audio 7">
            <a:hlinkClick r:id="" action="ppaction://media"/>
            <a:extLst>
              <a:ext uri="{FF2B5EF4-FFF2-40B4-BE49-F238E27FC236}">
                <a16:creationId xmlns:a16="http://schemas.microsoft.com/office/drawing/2014/main" id="{3B03F2C7-DD01-3170-BC81-671076FAA5A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6716"/>
    </mc:Choice>
    <mc:Fallback>
      <p:transition spd="slow" advTm="56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anim calcmode="lin" valueType="num">
                                      <p:cBhvr additive="base">
                                        <p:cTn id="1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 calcmode="lin" valueType="num">
                                      <p:cBhvr additive="base">
                                        <p:cTn id="17"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95">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anim calcmode="lin" valueType="num">
                                      <p:cBhvr additive="base">
                                        <p:cTn id="21" dur="500" fill="hold"/>
                                        <p:tgtEl>
                                          <p:spTgt spid="8195">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1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anim calcmode="lin" valueType="num">
                                      <p:cBhvr additive="base">
                                        <p:cTn id="27" dur="500" fill="hold"/>
                                        <p:tgtEl>
                                          <p:spTgt spid="8195">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195">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195">
                                            <p:txEl>
                                              <p:pRg st="8" end="8"/>
                                            </p:txEl>
                                          </p:spTgt>
                                        </p:tgtEl>
                                        <p:attrNameLst>
                                          <p:attrName>style.visibility</p:attrName>
                                        </p:attrNameLst>
                                      </p:cBhvr>
                                      <p:to>
                                        <p:strVal val="visible"/>
                                      </p:to>
                                    </p:set>
                                    <p:anim calcmode="lin" valueType="num">
                                      <p:cBhvr additive="base">
                                        <p:cTn id="31" dur="500" fill="hold"/>
                                        <p:tgtEl>
                                          <p:spTgt spid="819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8195">
                                            <p:txEl>
                                              <p:pRg st="9" end="9"/>
                                            </p:txEl>
                                          </p:spTgt>
                                        </p:tgtEl>
                                        <p:attrNameLst>
                                          <p:attrName>style.visibility</p:attrName>
                                        </p:attrNameLst>
                                      </p:cBhvr>
                                      <p:to>
                                        <p:strVal val="visible"/>
                                      </p:to>
                                    </p:set>
                                    <p:anim calcmode="lin" valueType="num">
                                      <p:cBhvr additive="base">
                                        <p:cTn id="35" dur="500" fill="hold"/>
                                        <p:tgtEl>
                                          <p:spTgt spid="8195">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19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8195">
                                            <p:txEl>
                                              <p:pRg st="10" end="10"/>
                                            </p:txEl>
                                          </p:spTgt>
                                        </p:tgtEl>
                                        <p:attrNameLst>
                                          <p:attrName>style.visibility</p:attrName>
                                        </p:attrNameLst>
                                      </p:cBhvr>
                                      <p:to>
                                        <p:strVal val="visible"/>
                                      </p:to>
                                    </p:set>
                                    <p:anim calcmode="lin" valueType="num">
                                      <p:cBhvr additive="base">
                                        <p:cTn id="41" dur="500" fill="hold"/>
                                        <p:tgtEl>
                                          <p:spTgt spid="8195">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19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2" name="Rectangle 2">
            <a:extLst>
              <a:ext uri="{FF2B5EF4-FFF2-40B4-BE49-F238E27FC236}">
                <a16:creationId xmlns:a16="http://schemas.microsoft.com/office/drawing/2014/main" id="{5AD90E2B-098B-4209-80EC-CD40F626784C}"/>
              </a:ext>
            </a:extLst>
          </p:cNvPr>
          <p:cNvSpPr>
            <a:spLocks noGrp="1" noChangeArrowheads="1"/>
          </p:cNvSpPr>
          <p:nvPr>
            <p:ph type="title"/>
          </p:nvPr>
        </p:nvSpPr>
        <p:spPr>
          <a:xfrm>
            <a:off x="640079" y="4526280"/>
            <a:ext cx="7410681" cy="1737360"/>
          </a:xfrm>
        </p:spPr>
        <p:txBody>
          <a:bodyPr vert="horz" lIns="91440" tIns="45720" rIns="91440" bIns="45720" rtlCol="0">
            <a:normAutofit/>
          </a:bodyPr>
          <a:lstStyle/>
          <a:p>
            <a:r>
              <a:rPr lang="en-GB" sz="4800">
                <a:ln w="0"/>
                <a:effectLst>
                  <a:outerShdw blurRad="38100" dist="19050" dir="2700000" algn="tl" rotWithShape="0">
                    <a:schemeClr val="dk1">
                      <a:alpha val="40000"/>
                    </a:schemeClr>
                  </a:outerShdw>
                </a:effectLst>
                <a:latin typeface="+mj-lt"/>
                <a:ea typeface="+mj-ea"/>
                <a:cs typeface="+mj-cs"/>
              </a:rPr>
              <a:t>Accountability </a:t>
            </a:r>
          </a:p>
        </p:txBody>
      </p:sp>
      <p:sp>
        <p:nvSpPr>
          <p:cNvPr id="10243" name="Rectangle 3">
            <a:extLst>
              <a:ext uri="{FF2B5EF4-FFF2-40B4-BE49-F238E27FC236}">
                <a16:creationId xmlns:a16="http://schemas.microsoft.com/office/drawing/2014/main" id="{127F8D2C-7401-40B6-9964-A786DD7DEBDB}"/>
              </a:ext>
            </a:extLst>
          </p:cNvPr>
          <p:cNvSpPr>
            <a:spLocks noGrp="1"/>
          </p:cNvSpPr>
          <p:nvPr>
            <p:ph idx="1"/>
          </p:nvPr>
        </p:nvSpPr>
        <p:spPr>
          <a:xfrm>
            <a:off x="640080" y="595293"/>
            <a:ext cx="5676637" cy="3463951"/>
          </a:xfrm>
        </p:spPr>
        <p:txBody>
          <a:bodyPr anchor="ctr">
            <a:normAutofit/>
          </a:bodyPr>
          <a:lstStyle/>
          <a:p>
            <a:pPr eaLnBrk="1" hangingPunct="1"/>
            <a:r>
              <a:rPr lang="en-GB" altLang="en-US" sz="3200" dirty="0"/>
              <a:t>Reflecting on actions and decisions</a:t>
            </a:r>
          </a:p>
          <a:p>
            <a:pPr eaLnBrk="1" hangingPunct="1"/>
            <a:r>
              <a:rPr lang="en-GB" altLang="en-US" sz="3200" dirty="0"/>
              <a:t>Evaluating effectiveness</a:t>
            </a:r>
          </a:p>
          <a:p>
            <a:pPr eaLnBrk="1" hangingPunct="1"/>
            <a:r>
              <a:rPr lang="en-GB" altLang="en-US" sz="3200" dirty="0"/>
              <a:t>Directing future efforts</a:t>
            </a:r>
          </a:p>
          <a:p>
            <a:pPr eaLnBrk="1" hangingPunct="1"/>
            <a:r>
              <a:rPr lang="en-GB" altLang="en-US" sz="3200" dirty="0"/>
              <a:t>Promoting learning</a:t>
            </a:r>
          </a:p>
        </p:txBody>
      </p:sp>
      <p:sp>
        <p:nvSpPr>
          <p:cNvPr id="138" name="Freeform: Shape 137">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0" name="Straight Connector 139">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Icon&#10;&#10;Description automatically generated with medium confidence">
            <a:extLst>
              <a:ext uri="{FF2B5EF4-FFF2-40B4-BE49-F238E27FC236}">
                <a16:creationId xmlns:a16="http://schemas.microsoft.com/office/drawing/2014/main" id="{BEB20EAE-4DED-6FA3-45B9-BFFD88EC5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1960" y="5928188"/>
            <a:ext cx="1385018" cy="319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08" name="Rectangle 7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9" name="Rectangle 7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0" name="Rectangle 7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6" name="Title 1">
            <a:extLst>
              <a:ext uri="{FF2B5EF4-FFF2-40B4-BE49-F238E27FC236}">
                <a16:creationId xmlns:a16="http://schemas.microsoft.com/office/drawing/2014/main" id="{759DC5B9-3AB4-4877-85A1-CDB4F339B895}"/>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altLang="en-US" b="1" kern="1200">
                <a:solidFill>
                  <a:srgbClr val="FFFFFF"/>
                </a:solidFill>
                <a:latin typeface="+mj-lt"/>
                <a:ea typeface="+mj-ea"/>
                <a:cs typeface="+mj-cs"/>
              </a:rPr>
              <a:t>Introduction to RACI</a:t>
            </a:r>
          </a:p>
        </p:txBody>
      </p:sp>
      <p:grpSp>
        <p:nvGrpSpPr>
          <p:cNvPr id="12" name="Group 11">
            <a:extLst>
              <a:ext uri="{FF2B5EF4-FFF2-40B4-BE49-F238E27FC236}">
                <a16:creationId xmlns:a16="http://schemas.microsoft.com/office/drawing/2014/main" id="{34EC0A04-503C-37FD-DCA1-D6B7DDE2D925}"/>
              </a:ext>
            </a:extLst>
          </p:cNvPr>
          <p:cNvGrpSpPr/>
          <p:nvPr/>
        </p:nvGrpSpPr>
        <p:grpSpPr>
          <a:xfrm>
            <a:off x="1000481" y="2617171"/>
            <a:ext cx="10205002" cy="1002790"/>
            <a:chOff x="1000481" y="2617171"/>
            <a:chExt cx="10205002" cy="1002790"/>
          </a:xfrm>
        </p:grpSpPr>
        <p:sp>
          <p:nvSpPr>
            <p:cNvPr id="4" name="Freeform: Shape 3">
              <a:extLst>
                <a:ext uri="{FF2B5EF4-FFF2-40B4-BE49-F238E27FC236}">
                  <a16:creationId xmlns:a16="http://schemas.microsoft.com/office/drawing/2014/main" id="{1F36F04A-089F-644A-458A-2B353E0F135F}"/>
                </a:ext>
              </a:extLst>
            </p:cNvPr>
            <p:cNvSpPr/>
            <p:nvPr/>
          </p:nvSpPr>
          <p:spPr>
            <a:xfrm>
              <a:off x="1682525" y="2617171"/>
              <a:ext cx="9522958" cy="1002790"/>
            </a:xfrm>
            <a:custGeom>
              <a:avLst/>
              <a:gdLst>
                <a:gd name="connsiteX0" fmla="*/ 167135 w 1002790"/>
                <a:gd name="connsiteY0" fmla="*/ 0 h 9522958"/>
                <a:gd name="connsiteX1" fmla="*/ 835655 w 1002790"/>
                <a:gd name="connsiteY1" fmla="*/ 0 h 9522958"/>
                <a:gd name="connsiteX2" fmla="*/ 1002790 w 1002790"/>
                <a:gd name="connsiteY2" fmla="*/ 167135 h 9522958"/>
                <a:gd name="connsiteX3" fmla="*/ 1002790 w 1002790"/>
                <a:gd name="connsiteY3" fmla="*/ 9522958 h 9522958"/>
                <a:gd name="connsiteX4" fmla="*/ 1002790 w 1002790"/>
                <a:gd name="connsiteY4" fmla="*/ 9522958 h 9522958"/>
                <a:gd name="connsiteX5" fmla="*/ 0 w 1002790"/>
                <a:gd name="connsiteY5" fmla="*/ 9522958 h 9522958"/>
                <a:gd name="connsiteX6" fmla="*/ 0 w 1002790"/>
                <a:gd name="connsiteY6" fmla="*/ 9522958 h 9522958"/>
                <a:gd name="connsiteX7" fmla="*/ 0 w 1002790"/>
                <a:gd name="connsiteY7" fmla="*/ 167135 h 9522958"/>
                <a:gd name="connsiteX8" fmla="*/ 167135 w 1002790"/>
                <a:gd name="connsiteY8" fmla="*/ 0 h 952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790" h="9522958">
                  <a:moveTo>
                    <a:pt x="1002790" y="1587194"/>
                  </a:moveTo>
                  <a:lnTo>
                    <a:pt x="1002790" y="7935764"/>
                  </a:lnTo>
                  <a:cubicBezTo>
                    <a:pt x="1002790" y="8812343"/>
                    <a:pt x="994910" y="9522953"/>
                    <a:pt x="985190" y="9522953"/>
                  </a:cubicBezTo>
                  <a:lnTo>
                    <a:pt x="0" y="9522953"/>
                  </a:lnTo>
                  <a:lnTo>
                    <a:pt x="0" y="9522953"/>
                  </a:lnTo>
                  <a:lnTo>
                    <a:pt x="0" y="5"/>
                  </a:lnTo>
                  <a:lnTo>
                    <a:pt x="0" y="5"/>
                  </a:lnTo>
                  <a:lnTo>
                    <a:pt x="985190" y="5"/>
                  </a:lnTo>
                  <a:cubicBezTo>
                    <a:pt x="994910" y="5"/>
                    <a:pt x="1002790" y="710615"/>
                    <a:pt x="1002790" y="1587194"/>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0" tIns="172777" rIns="296602" bIns="172777"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Who is Responsible?</a:t>
              </a:r>
            </a:p>
            <a:p>
              <a:pPr marL="228600" lvl="1" indent="-228600" algn="l" defTabSz="1066800">
                <a:lnSpc>
                  <a:spcPct val="90000"/>
                </a:lnSpc>
                <a:spcBef>
                  <a:spcPct val="0"/>
                </a:spcBef>
                <a:spcAft>
                  <a:spcPct val="15000"/>
                </a:spcAft>
                <a:buChar char="•"/>
              </a:pPr>
              <a:r>
                <a:rPr lang="en-GB" sz="2400" kern="1200" dirty="0"/>
                <a:t>The person who is assigned to do the work</a:t>
              </a:r>
            </a:p>
          </p:txBody>
        </p:sp>
        <p:sp>
          <p:nvSpPr>
            <p:cNvPr id="5" name="Freeform: Shape 4">
              <a:extLst>
                <a:ext uri="{FF2B5EF4-FFF2-40B4-BE49-F238E27FC236}">
                  <a16:creationId xmlns:a16="http://schemas.microsoft.com/office/drawing/2014/main" id="{FAAAFCA5-DDE1-831A-F466-8F8E8307D3DB}"/>
                </a:ext>
              </a:extLst>
            </p:cNvPr>
            <p:cNvSpPr/>
            <p:nvPr/>
          </p:nvSpPr>
          <p:spPr>
            <a:xfrm>
              <a:off x="1000481" y="2808130"/>
              <a:ext cx="682044" cy="620871"/>
            </a:xfrm>
            <a:custGeom>
              <a:avLst/>
              <a:gdLst>
                <a:gd name="connsiteX0" fmla="*/ 0 w 682044"/>
                <a:gd name="connsiteY0" fmla="*/ 103481 h 620871"/>
                <a:gd name="connsiteX1" fmla="*/ 103481 w 682044"/>
                <a:gd name="connsiteY1" fmla="*/ 0 h 620871"/>
                <a:gd name="connsiteX2" fmla="*/ 578563 w 682044"/>
                <a:gd name="connsiteY2" fmla="*/ 0 h 620871"/>
                <a:gd name="connsiteX3" fmla="*/ 682044 w 682044"/>
                <a:gd name="connsiteY3" fmla="*/ 103481 h 620871"/>
                <a:gd name="connsiteX4" fmla="*/ 682044 w 682044"/>
                <a:gd name="connsiteY4" fmla="*/ 517390 h 620871"/>
                <a:gd name="connsiteX5" fmla="*/ 578563 w 682044"/>
                <a:gd name="connsiteY5" fmla="*/ 620871 h 620871"/>
                <a:gd name="connsiteX6" fmla="*/ 103481 w 682044"/>
                <a:gd name="connsiteY6" fmla="*/ 620871 h 620871"/>
                <a:gd name="connsiteX7" fmla="*/ 0 w 682044"/>
                <a:gd name="connsiteY7" fmla="*/ 517390 h 620871"/>
                <a:gd name="connsiteX8" fmla="*/ 0 w 682044"/>
                <a:gd name="connsiteY8" fmla="*/ 103481 h 6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044" h="620871">
                  <a:moveTo>
                    <a:pt x="0" y="103481"/>
                  </a:moveTo>
                  <a:cubicBezTo>
                    <a:pt x="0" y="46330"/>
                    <a:pt x="46330" y="0"/>
                    <a:pt x="103481" y="0"/>
                  </a:cubicBezTo>
                  <a:lnTo>
                    <a:pt x="578563" y="0"/>
                  </a:lnTo>
                  <a:cubicBezTo>
                    <a:pt x="635714" y="0"/>
                    <a:pt x="682044" y="46330"/>
                    <a:pt x="682044" y="103481"/>
                  </a:cubicBezTo>
                  <a:lnTo>
                    <a:pt x="682044" y="517390"/>
                  </a:lnTo>
                  <a:cubicBezTo>
                    <a:pt x="682044" y="574541"/>
                    <a:pt x="635714" y="620871"/>
                    <a:pt x="578563" y="620871"/>
                  </a:cubicBezTo>
                  <a:lnTo>
                    <a:pt x="103481" y="620871"/>
                  </a:lnTo>
                  <a:cubicBezTo>
                    <a:pt x="46330" y="620871"/>
                    <a:pt x="0" y="574541"/>
                    <a:pt x="0" y="517390"/>
                  </a:cubicBezTo>
                  <a:lnTo>
                    <a:pt x="0" y="10348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8418" tIns="89363" rIns="148418" bIns="89363" numCol="1" spcCol="1270" anchor="ctr" anchorCtr="0">
              <a:noAutofit/>
            </a:bodyPr>
            <a:lstStyle/>
            <a:p>
              <a:pPr marL="0" lvl="0" indent="0" algn="ctr" defTabSz="1377950">
                <a:lnSpc>
                  <a:spcPct val="90000"/>
                </a:lnSpc>
                <a:spcBef>
                  <a:spcPct val="0"/>
                </a:spcBef>
                <a:spcAft>
                  <a:spcPct val="35000"/>
                </a:spcAft>
                <a:buNone/>
              </a:pPr>
              <a:r>
                <a:rPr lang="en-GB" sz="3100" kern="1200" dirty="0"/>
                <a:t>R</a:t>
              </a:r>
            </a:p>
          </p:txBody>
        </p:sp>
      </p:grpSp>
      <p:grpSp>
        <p:nvGrpSpPr>
          <p:cNvPr id="13" name="Group 12">
            <a:extLst>
              <a:ext uri="{FF2B5EF4-FFF2-40B4-BE49-F238E27FC236}">
                <a16:creationId xmlns:a16="http://schemas.microsoft.com/office/drawing/2014/main" id="{14EE81F0-BC0D-F32D-E7EA-AAE725C891C8}"/>
              </a:ext>
            </a:extLst>
          </p:cNvPr>
          <p:cNvGrpSpPr/>
          <p:nvPr/>
        </p:nvGrpSpPr>
        <p:grpSpPr>
          <a:xfrm>
            <a:off x="1000481" y="3623095"/>
            <a:ext cx="10214978" cy="1002791"/>
            <a:chOff x="1000481" y="3623095"/>
            <a:chExt cx="10214978" cy="1002791"/>
          </a:xfrm>
        </p:grpSpPr>
        <p:sp>
          <p:nvSpPr>
            <p:cNvPr id="6" name="Freeform: Shape 5">
              <a:extLst>
                <a:ext uri="{FF2B5EF4-FFF2-40B4-BE49-F238E27FC236}">
                  <a16:creationId xmlns:a16="http://schemas.microsoft.com/office/drawing/2014/main" id="{A3E1B6B6-C7DD-E0BD-A4AE-4CBB11EAB9C1}"/>
                </a:ext>
              </a:extLst>
            </p:cNvPr>
            <p:cNvSpPr/>
            <p:nvPr/>
          </p:nvSpPr>
          <p:spPr>
            <a:xfrm>
              <a:off x="1683191" y="3623095"/>
              <a:ext cx="9532268" cy="1002791"/>
            </a:xfrm>
            <a:custGeom>
              <a:avLst/>
              <a:gdLst>
                <a:gd name="connsiteX0" fmla="*/ 167135 w 1002790"/>
                <a:gd name="connsiteY0" fmla="*/ 0 h 9532267"/>
                <a:gd name="connsiteX1" fmla="*/ 835655 w 1002790"/>
                <a:gd name="connsiteY1" fmla="*/ 0 h 9532267"/>
                <a:gd name="connsiteX2" fmla="*/ 1002790 w 1002790"/>
                <a:gd name="connsiteY2" fmla="*/ 167135 h 9532267"/>
                <a:gd name="connsiteX3" fmla="*/ 1002790 w 1002790"/>
                <a:gd name="connsiteY3" fmla="*/ 9532267 h 9532267"/>
                <a:gd name="connsiteX4" fmla="*/ 1002790 w 1002790"/>
                <a:gd name="connsiteY4" fmla="*/ 9532267 h 9532267"/>
                <a:gd name="connsiteX5" fmla="*/ 0 w 1002790"/>
                <a:gd name="connsiteY5" fmla="*/ 9532267 h 9532267"/>
                <a:gd name="connsiteX6" fmla="*/ 0 w 1002790"/>
                <a:gd name="connsiteY6" fmla="*/ 9532267 h 9532267"/>
                <a:gd name="connsiteX7" fmla="*/ 0 w 1002790"/>
                <a:gd name="connsiteY7" fmla="*/ 167135 h 9532267"/>
                <a:gd name="connsiteX8" fmla="*/ 167135 w 1002790"/>
                <a:gd name="connsiteY8" fmla="*/ 0 h 953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790" h="9532267">
                  <a:moveTo>
                    <a:pt x="1002790" y="1588746"/>
                  </a:moveTo>
                  <a:lnTo>
                    <a:pt x="1002790" y="7943521"/>
                  </a:lnTo>
                  <a:cubicBezTo>
                    <a:pt x="1002790" y="8820957"/>
                    <a:pt x="994918" y="9532262"/>
                    <a:pt x="985207" y="9532262"/>
                  </a:cubicBezTo>
                  <a:lnTo>
                    <a:pt x="0" y="9532262"/>
                  </a:lnTo>
                  <a:lnTo>
                    <a:pt x="0" y="9532262"/>
                  </a:lnTo>
                  <a:lnTo>
                    <a:pt x="0" y="5"/>
                  </a:lnTo>
                  <a:lnTo>
                    <a:pt x="0" y="5"/>
                  </a:lnTo>
                  <a:lnTo>
                    <a:pt x="985207" y="5"/>
                  </a:lnTo>
                  <a:cubicBezTo>
                    <a:pt x="994918" y="5"/>
                    <a:pt x="1002790" y="711310"/>
                    <a:pt x="1002790" y="1588746"/>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2777" rIns="296602" bIns="172778"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Who is Accountable?</a:t>
              </a:r>
            </a:p>
            <a:p>
              <a:pPr marL="228600" lvl="1" indent="-228600" algn="l" defTabSz="1066800">
                <a:lnSpc>
                  <a:spcPct val="90000"/>
                </a:lnSpc>
                <a:spcBef>
                  <a:spcPct val="0"/>
                </a:spcBef>
                <a:spcAft>
                  <a:spcPct val="15000"/>
                </a:spcAft>
                <a:buChar char="•"/>
              </a:pPr>
              <a:r>
                <a:rPr lang="en-GB" sz="2400" kern="1200" dirty="0"/>
                <a:t>The person who makes the final decision and has the ultimate ownership</a:t>
              </a:r>
            </a:p>
          </p:txBody>
        </p:sp>
        <p:sp>
          <p:nvSpPr>
            <p:cNvPr id="7" name="Freeform: Shape 6">
              <a:extLst>
                <a:ext uri="{FF2B5EF4-FFF2-40B4-BE49-F238E27FC236}">
                  <a16:creationId xmlns:a16="http://schemas.microsoft.com/office/drawing/2014/main" id="{CD406726-5A26-85FC-07DD-15F17EE6ADC5}"/>
                </a:ext>
              </a:extLst>
            </p:cNvPr>
            <p:cNvSpPr/>
            <p:nvPr/>
          </p:nvSpPr>
          <p:spPr>
            <a:xfrm>
              <a:off x="1000481" y="3814054"/>
              <a:ext cx="682710" cy="620871"/>
            </a:xfrm>
            <a:custGeom>
              <a:avLst/>
              <a:gdLst>
                <a:gd name="connsiteX0" fmla="*/ 0 w 682710"/>
                <a:gd name="connsiteY0" fmla="*/ 103481 h 620871"/>
                <a:gd name="connsiteX1" fmla="*/ 103481 w 682710"/>
                <a:gd name="connsiteY1" fmla="*/ 0 h 620871"/>
                <a:gd name="connsiteX2" fmla="*/ 579229 w 682710"/>
                <a:gd name="connsiteY2" fmla="*/ 0 h 620871"/>
                <a:gd name="connsiteX3" fmla="*/ 682710 w 682710"/>
                <a:gd name="connsiteY3" fmla="*/ 103481 h 620871"/>
                <a:gd name="connsiteX4" fmla="*/ 682710 w 682710"/>
                <a:gd name="connsiteY4" fmla="*/ 517390 h 620871"/>
                <a:gd name="connsiteX5" fmla="*/ 579229 w 682710"/>
                <a:gd name="connsiteY5" fmla="*/ 620871 h 620871"/>
                <a:gd name="connsiteX6" fmla="*/ 103481 w 682710"/>
                <a:gd name="connsiteY6" fmla="*/ 620871 h 620871"/>
                <a:gd name="connsiteX7" fmla="*/ 0 w 682710"/>
                <a:gd name="connsiteY7" fmla="*/ 517390 h 620871"/>
                <a:gd name="connsiteX8" fmla="*/ 0 w 682710"/>
                <a:gd name="connsiteY8" fmla="*/ 103481 h 6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710" h="620871">
                  <a:moveTo>
                    <a:pt x="0" y="103481"/>
                  </a:moveTo>
                  <a:cubicBezTo>
                    <a:pt x="0" y="46330"/>
                    <a:pt x="46330" y="0"/>
                    <a:pt x="103481" y="0"/>
                  </a:cubicBezTo>
                  <a:lnTo>
                    <a:pt x="579229" y="0"/>
                  </a:lnTo>
                  <a:cubicBezTo>
                    <a:pt x="636380" y="0"/>
                    <a:pt x="682710" y="46330"/>
                    <a:pt x="682710" y="103481"/>
                  </a:cubicBezTo>
                  <a:lnTo>
                    <a:pt x="682710" y="517390"/>
                  </a:lnTo>
                  <a:cubicBezTo>
                    <a:pt x="682710" y="574541"/>
                    <a:pt x="636380" y="620871"/>
                    <a:pt x="579229" y="620871"/>
                  </a:cubicBezTo>
                  <a:lnTo>
                    <a:pt x="103481" y="620871"/>
                  </a:lnTo>
                  <a:cubicBezTo>
                    <a:pt x="46330" y="620871"/>
                    <a:pt x="0" y="574541"/>
                    <a:pt x="0" y="517390"/>
                  </a:cubicBezTo>
                  <a:lnTo>
                    <a:pt x="0" y="10348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418" tIns="89363" rIns="148418" bIns="89363" numCol="1" spcCol="1270" anchor="ctr" anchorCtr="0">
              <a:noAutofit/>
            </a:bodyPr>
            <a:lstStyle/>
            <a:p>
              <a:pPr marL="0" lvl="0" indent="0" algn="ctr" defTabSz="1377950">
                <a:lnSpc>
                  <a:spcPct val="90000"/>
                </a:lnSpc>
                <a:spcBef>
                  <a:spcPct val="0"/>
                </a:spcBef>
                <a:spcAft>
                  <a:spcPct val="35000"/>
                </a:spcAft>
                <a:buNone/>
              </a:pPr>
              <a:r>
                <a:rPr lang="en-GB" sz="3100" kern="1200" dirty="0"/>
                <a:t>A</a:t>
              </a:r>
            </a:p>
          </p:txBody>
        </p:sp>
      </p:grpSp>
      <p:grpSp>
        <p:nvGrpSpPr>
          <p:cNvPr id="14" name="Group 13">
            <a:extLst>
              <a:ext uri="{FF2B5EF4-FFF2-40B4-BE49-F238E27FC236}">
                <a16:creationId xmlns:a16="http://schemas.microsoft.com/office/drawing/2014/main" id="{64BCC22D-849D-1C8B-3DAE-84E89EF86AC7}"/>
              </a:ext>
            </a:extLst>
          </p:cNvPr>
          <p:cNvGrpSpPr/>
          <p:nvPr/>
        </p:nvGrpSpPr>
        <p:grpSpPr>
          <a:xfrm>
            <a:off x="1000481" y="4629018"/>
            <a:ext cx="10214978" cy="1002791"/>
            <a:chOff x="1000481" y="4629018"/>
            <a:chExt cx="10214978" cy="1002791"/>
          </a:xfrm>
        </p:grpSpPr>
        <p:sp>
          <p:nvSpPr>
            <p:cNvPr id="8" name="Freeform: Shape 7">
              <a:extLst>
                <a:ext uri="{FF2B5EF4-FFF2-40B4-BE49-F238E27FC236}">
                  <a16:creationId xmlns:a16="http://schemas.microsoft.com/office/drawing/2014/main" id="{4B584097-7D7D-5B54-64D9-B1214B38BD69}"/>
                </a:ext>
              </a:extLst>
            </p:cNvPr>
            <p:cNvSpPr/>
            <p:nvPr/>
          </p:nvSpPr>
          <p:spPr>
            <a:xfrm>
              <a:off x="1683191" y="4629018"/>
              <a:ext cx="9532268" cy="1002791"/>
            </a:xfrm>
            <a:custGeom>
              <a:avLst/>
              <a:gdLst>
                <a:gd name="connsiteX0" fmla="*/ 167135 w 1002790"/>
                <a:gd name="connsiteY0" fmla="*/ 0 h 9532267"/>
                <a:gd name="connsiteX1" fmla="*/ 835655 w 1002790"/>
                <a:gd name="connsiteY1" fmla="*/ 0 h 9532267"/>
                <a:gd name="connsiteX2" fmla="*/ 1002790 w 1002790"/>
                <a:gd name="connsiteY2" fmla="*/ 167135 h 9532267"/>
                <a:gd name="connsiteX3" fmla="*/ 1002790 w 1002790"/>
                <a:gd name="connsiteY3" fmla="*/ 9532267 h 9532267"/>
                <a:gd name="connsiteX4" fmla="*/ 1002790 w 1002790"/>
                <a:gd name="connsiteY4" fmla="*/ 9532267 h 9532267"/>
                <a:gd name="connsiteX5" fmla="*/ 0 w 1002790"/>
                <a:gd name="connsiteY5" fmla="*/ 9532267 h 9532267"/>
                <a:gd name="connsiteX6" fmla="*/ 0 w 1002790"/>
                <a:gd name="connsiteY6" fmla="*/ 9532267 h 9532267"/>
                <a:gd name="connsiteX7" fmla="*/ 0 w 1002790"/>
                <a:gd name="connsiteY7" fmla="*/ 167135 h 9532267"/>
                <a:gd name="connsiteX8" fmla="*/ 167135 w 1002790"/>
                <a:gd name="connsiteY8" fmla="*/ 0 h 953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790" h="9532267">
                  <a:moveTo>
                    <a:pt x="1002790" y="1588746"/>
                  </a:moveTo>
                  <a:lnTo>
                    <a:pt x="1002790" y="7943521"/>
                  </a:lnTo>
                  <a:cubicBezTo>
                    <a:pt x="1002790" y="8820957"/>
                    <a:pt x="994918" y="9532262"/>
                    <a:pt x="985207" y="9532262"/>
                  </a:cubicBezTo>
                  <a:lnTo>
                    <a:pt x="0" y="9532262"/>
                  </a:lnTo>
                  <a:lnTo>
                    <a:pt x="0" y="9532262"/>
                  </a:lnTo>
                  <a:lnTo>
                    <a:pt x="0" y="5"/>
                  </a:lnTo>
                  <a:lnTo>
                    <a:pt x="0" y="5"/>
                  </a:lnTo>
                  <a:lnTo>
                    <a:pt x="985207" y="5"/>
                  </a:lnTo>
                  <a:cubicBezTo>
                    <a:pt x="994918" y="5"/>
                    <a:pt x="1002790" y="711310"/>
                    <a:pt x="1002790" y="1588746"/>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2777" rIns="296602" bIns="172778"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Who is consulted?</a:t>
              </a:r>
            </a:p>
            <a:p>
              <a:pPr marL="228600" lvl="1" indent="-228600" algn="l" defTabSz="1066800">
                <a:lnSpc>
                  <a:spcPct val="90000"/>
                </a:lnSpc>
                <a:spcBef>
                  <a:spcPct val="0"/>
                </a:spcBef>
                <a:spcAft>
                  <a:spcPct val="15000"/>
                </a:spcAft>
                <a:buChar char="•"/>
              </a:pPr>
              <a:r>
                <a:rPr lang="en-GB" sz="2400" kern="1200" dirty="0"/>
                <a:t>The person who must be consulted before a decision or action is taken</a:t>
              </a:r>
            </a:p>
          </p:txBody>
        </p:sp>
        <p:sp>
          <p:nvSpPr>
            <p:cNvPr id="9" name="Freeform: Shape 8">
              <a:extLst>
                <a:ext uri="{FF2B5EF4-FFF2-40B4-BE49-F238E27FC236}">
                  <a16:creationId xmlns:a16="http://schemas.microsoft.com/office/drawing/2014/main" id="{674ECA0D-AF2A-4018-0362-AB8ABFE60610}"/>
                </a:ext>
              </a:extLst>
            </p:cNvPr>
            <p:cNvSpPr/>
            <p:nvPr/>
          </p:nvSpPr>
          <p:spPr>
            <a:xfrm>
              <a:off x="1000481" y="4819978"/>
              <a:ext cx="682710" cy="620871"/>
            </a:xfrm>
            <a:custGeom>
              <a:avLst/>
              <a:gdLst>
                <a:gd name="connsiteX0" fmla="*/ 0 w 682710"/>
                <a:gd name="connsiteY0" fmla="*/ 103481 h 620871"/>
                <a:gd name="connsiteX1" fmla="*/ 103481 w 682710"/>
                <a:gd name="connsiteY1" fmla="*/ 0 h 620871"/>
                <a:gd name="connsiteX2" fmla="*/ 579229 w 682710"/>
                <a:gd name="connsiteY2" fmla="*/ 0 h 620871"/>
                <a:gd name="connsiteX3" fmla="*/ 682710 w 682710"/>
                <a:gd name="connsiteY3" fmla="*/ 103481 h 620871"/>
                <a:gd name="connsiteX4" fmla="*/ 682710 w 682710"/>
                <a:gd name="connsiteY4" fmla="*/ 517390 h 620871"/>
                <a:gd name="connsiteX5" fmla="*/ 579229 w 682710"/>
                <a:gd name="connsiteY5" fmla="*/ 620871 h 620871"/>
                <a:gd name="connsiteX6" fmla="*/ 103481 w 682710"/>
                <a:gd name="connsiteY6" fmla="*/ 620871 h 620871"/>
                <a:gd name="connsiteX7" fmla="*/ 0 w 682710"/>
                <a:gd name="connsiteY7" fmla="*/ 517390 h 620871"/>
                <a:gd name="connsiteX8" fmla="*/ 0 w 682710"/>
                <a:gd name="connsiteY8" fmla="*/ 103481 h 6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710" h="620871">
                  <a:moveTo>
                    <a:pt x="0" y="103481"/>
                  </a:moveTo>
                  <a:cubicBezTo>
                    <a:pt x="0" y="46330"/>
                    <a:pt x="46330" y="0"/>
                    <a:pt x="103481" y="0"/>
                  </a:cubicBezTo>
                  <a:lnTo>
                    <a:pt x="579229" y="0"/>
                  </a:lnTo>
                  <a:cubicBezTo>
                    <a:pt x="636380" y="0"/>
                    <a:pt x="682710" y="46330"/>
                    <a:pt x="682710" y="103481"/>
                  </a:cubicBezTo>
                  <a:lnTo>
                    <a:pt x="682710" y="517390"/>
                  </a:lnTo>
                  <a:cubicBezTo>
                    <a:pt x="682710" y="574541"/>
                    <a:pt x="636380" y="620871"/>
                    <a:pt x="579229" y="620871"/>
                  </a:cubicBezTo>
                  <a:lnTo>
                    <a:pt x="103481" y="620871"/>
                  </a:lnTo>
                  <a:cubicBezTo>
                    <a:pt x="46330" y="620871"/>
                    <a:pt x="0" y="574541"/>
                    <a:pt x="0" y="517390"/>
                  </a:cubicBezTo>
                  <a:lnTo>
                    <a:pt x="0" y="10348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8418" tIns="89363" rIns="148418" bIns="89363" numCol="1" spcCol="1270" anchor="ctr" anchorCtr="0">
              <a:noAutofit/>
            </a:bodyPr>
            <a:lstStyle/>
            <a:p>
              <a:pPr marL="0" lvl="0" indent="0" algn="ctr" defTabSz="1377950">
                <a:lnSpc>
                  <a:spcPct val="90000"/>
                </a:lnSpc>
                <a:spcBef>
                  <a:spcPct val="0"/>
                </a:spcBef>
                <a:spcAft>
                  <a:spcPct val="35000"/>
                </a:spcAft>
                <a:buNone/>
              </a:pPr>
              <a:r>
                <a:rPr lang="en-GB" sz="3100" kern="1200" dirty="0"/>
                <a:t>C</a:t>
              </a:r>
            </a:p>
          </p:txBody>
        </p:sp>
      </p:grpSp>
      <p:grpSp>
        <p:nvGrpSpPr>
          <p:cNvPr id="15" name="Group 14">
            <a:extLst>
              <a:ext uri="{FF2B5EF4-FFF2-40B4-BE49-F238E27FC236}">
                <a16:creationId xmlns:a16="http://schemas.microsoft.com/office/drawing/2014/main" id="{207250B6-A98D-2564-3008-7BD2E21955E5}"/>
              </a:ext>
            </a:extLst>
          </p:cNvPr>
          <p:cNvGrpSpPr/>
          <p:nvPr/>
        </p:nvGrpSpPr>
        <p:grpSpPr>
          <a:xfrm>
            <a:off x="1000481" y="5634942"/>
            <a:ext cx="10214978" cy="1002791"/>
            <a:chOff x="1000481" y="5634942"/>
            <a:chExt cx="10214978" cy="1002791"/>
          </a:xfrm>
        </p:grpSpPr>
        <p:sp>
          <p:nvSpPr>
            <p:cNvPr id="10" name="Freeform: Shape 9">
              <a:extLst>
                <a:ext uri="{FF2B5EF4-FFF2-40B4-BE49-F238E27FC236}">
                  <a16:creationId xmlns:a16="http://schemas.microsoft.com/office/drawing/2014/main" id="{9F0FD7A4-5151-388E-33AE-A4DD86E92DD8}"/>
                </a:ext>
              </a:extLst>
            </p:cNvPr>
            <p:cNvSpPr/>
            <p:nvPr/>
          </p:nvSpPr>
          <p:spPr>
            <a:xfrm>
              <a:off x="1683191" y="5634942"/>
              <a:ext cx="9532268" cy="1002791"/>
            </a:xfrm>
            <a:custGeom>
              <a:avLst/>
              <a:gdLst>
                <a:gd name="connsiteX0" fmla="*/ 167135 w 1002790"/>
                <a:gd name="connsiteY0" fmla="*/ 0 h 9532267"/>
                <a:gd name="connsiteX1" fmla="*/ 835655 w 1002790"/>
                <a:gd name="connsiteY1" fmla="*/ 0 h 9532267"/>
                <a:gd name="connsiteX2" fmla="*/ 1002790 w 1002790"/>
                <a:gd name="connsiteY2" fmla="*/ 167135 h 9532267"/>
                <a:gd name="connsiteX3" fmla="*/ 1002790 w 1002790"/>
                <a:gd name="connsiteY3" fmla="*/ 9532267 h 9532267"/>
                <a:gd name="connsiteX4" fmla="*/ 1002790 w 1002790"/>
                <a:gd name="connsiteY4" fmla="*/ 9532267 h 9532267"/>
                <a:gd name="connsiteX5" fmla="*/ 0 w 1002790"/>
                <a:gd name="connsiteY5" fmla="*/ 9532267 h 9532267"/>
                <a:gd name="connsiteX6" fmla="*/ 0 w 1002790"/>
                <a:gd name="connsiteY6" fmla="*/ 9532267 h 9532267"/>
                <a:gd name="connsiteX7" fmla="*/ 0 w 1002790"/>
                <a:gd name="connsiteY7" fmla="*/ 167135 h 9532267"/>
                <a:gd name="connsiteX8" fmla="*/ 167135 w 1002790"/>
                <a:gd name="connsiteY8" fmla="*/ 0 h 953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790" h="9532267">
                  <a:moveTo>
                    <a:pt x="1002790" y="1588746"/>
                  </a:moveTo>
                  <a:lnTo>
                    <a:pt x="1002790" y="7943521"/>
                  </a:lnTo>
                  <a:cubicBezTo>
                    <a:pt x="1002790" y="8820957"/>
                    <a:pt x="994918" y="9532262"/>
                    <a:pt x="985207" y="9532262"/>
                  </a:cubicBezTo>
                  <a:lnTo>
                    <a:pt x="0" y="9532262"/>
                  </a:lnTo>
                  <a:lnTo>
                    <a:pt x="0" y="9532262"/>
                  </a:lnTo>
                  <a:lnTo>
                    <a:pt x="0" y="5"/>
                  </a:lnTo>
                  <a:lnTo>
                    <a:pt x="0" y="5"/>
                  </a:lnTo>
                  <a:lnTo>
                    <a:pt x="985207" y="5"/>
                  </a:lnTo>
                  <a:cubicBezTo>
                    <a:pt x="994918" y="5"/>
                    <a:pt x="1002790" y="711310"/>
                    <a:pt x="1002790" y="1588746"/>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2777" rIns="296602" bIns="172778"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Who is informed?</a:t>
              </a:r>
            </a:p>
            <a:p>
              <a:pPr marL="228600" lvl="1" indent="-228600" algn="l" defTabSz="1066800">
                <a:lnSpc>
                  <a:spcPct val="90000"/>
                </a:lnSpc>
                <a:spcBef>
                  <a:spcPct val="0"/>
                </a:spcBef>
                <a:spcAft>
                  <a:spcPct val="15000"/>
                </a:spcAft>
                <a:buChar char="•"/>
              </a:pPr>
              <a:r>
                <a:rPr lang="en-GB" sz="2400" kern="1200" dirty="0"/>
                <a:t>The person who must be informed that a decision or action has been taken</a:t>
              </a:r>
            </a:p>
          </p:txBody>
        </p:sp>
        <p:sp>
          <p:nvSpPr>
            <p:cNvPr id="11" name="Freeform: Shape 10">
              <a:extLst>
                <a:ext uri="{FF2B5EF4-FFF2-40B4-BE49-F238E27FC236}">
                  <a16:creationId xmlns:a16="http://schemas.microsoft.com/office/drawing/2014/main" id="{99270623-74AE-7479-ACBD-11BE0653A8F2}"/>
                </a:ext>
              </a:extLst>
            </p:cNvPr>
            <p:cNvSpPr/>
            <p:nvPr/>
          </p:nvSpPr>
          <p:spPr>
            <a:xfrm>
              <a:off x="1000481" y="5825902"/>
              <a:ext cx="682710" cy="620871"/>
            </a:xfrm>
            <a:custGeom>
              <a:avLst/>
              <a:gdLst>
                <a:gd name="connsiteX0" fmla="*/ 0 w 682710"/>
                <a:gd name="connsiteY0" fmla="*/ 103481 h 620871"/>
                <a:gd name="connsiteX1" fmla="*/ 103481 w 682710"/>
                <a:gd name="connsiteY1" fmla="*/ 0 h 620871"/>
                <a:gd name="connsiteX2" fmla="*/ 579229 w 682710"/>
                <a:gd name="connsiteY2" fmla="*/ 0 h 620871"/>
                <a:gd name="connsiteX3" fmla="*/ 682710 w 682710"/>
                <a:gd name="connsiteY3" fmla="*/ 103481 h 620871"/>
                <a:gd name="connsiteX4" fmla="*/ 682710 w 682710"/>
                <a:gd name="connsiteY4" fmla="*/ 517390 h 620871"/>
                <a:gd name="connsiteX5" fmla="*/ 579229 w 682710"/>
                <a:gd name="connsiteY5" fmla="*/ 620871 h 620871"/>
                <a:gd name="connsiteX6" fmla="*/ 103481 w 682710"/>
                <a:gd name="connsiteY6" fmla="*/ 620871 h 620871"/>
                <a:gd name="connsiteX7" fmla="*/ 0 w 682710"/>
                <a:gd name="connsiteY7" fmla="*/ 517390 h 620871"/>
                <a:gd name="connsiteX8" fmla="*/ 0 w 682710"/>
                <a:gd name="connsiteY8" fmla="*/ 103481 h 6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710" h="620871">
                  <a:moveTo>
                    <a:pt x="0" y="103481"/>
                  </a:moveTo>
                  <a:cubicBezTo>
                    <a:pt x="0" y="46330"/>
                    <a:pt x="46330" y="0"/>
                    <a:pt x="103481" y="0"/>
                  </a:cubicBezTo>
                  <a:lnTo>
                    <a:pt x="579229" y="0"/>
                  </a:lnTo>
                  <a:cubicBezTo>
                    <a:pt x="636380" y="0"/>
                    <a:pt x="682710" y="46330"/>
                    <a:pt x="682710" y="103481"/>
                  </a:cubicBezTo>
                  <a:lnTo>
                    <a:pt x="682710" y="517390"/>
                  </a:lnTo>
                  <a:cubicBezTo>
                    <a:pt x="682710" y="574541"/>
                    <a:pt x="636380" y="620871"/>
                    <a:pt x="579229" y="620871"/>
                  </a:cubicBezTo>
                  <a:lnTo>
                    <a:pt x="103481" y="620871"/>
                  </a:lnTo>
                  <a:cubicBezTo>
                    <a:pt x="46330" y="620871"/>
                    <a:pt x="0" y="574541"/>
                    <a:pt x="0" y="517390"/>
                  </a:cubicBezTo>
                  <a:lnTo>
                    <a:pt x="0" y="1034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8418" tIns="89363" rIns="148418" bIns="89363" numCol="1" spcCol="1270" anchor="ctr" anchorCtr="0">
              <a:noAutofit/>
            </a:bodyPr>
            <a:lstStyle/>
            <a:p>
              <a:pPr marL="0" lvl="0" indent="0" algn="ctr" defTabSz="1377950">
                <a:lnSpc>
                  <a:spcPct val="90000"/>
                </a:lnSpc>
                <a:spcBef>
                  <a:spcPct val="0"/>
                </a:spcBef>
                <a:spcAft>
                  <a:spcPct val="35000"/>
                </a:spcAft>
                <a:buNone/>
              </a:pPr>
              <a:r>
                <a:rPr lang="en-GB" sz="3100" kern="1200" dirty="0"/>
                <a:t>I</a:t>
              </a:r>
            </a:p>
          </p:txBody>
        </p:sp>
      </p:grpSp>
      <p:pic>
        <p:nvPicPr>
          <p:cNvPr id="20" name="Audio 19">
            <a:hlinkClick r:id="" action="ppaction://media"/>
            <a:extLst>
              <a:ext uri="{FF2B5EF4-FFF2-40B4-BE49-F238E27FC236}">
                <a16:creationId xmlns:a16="http://schemas.microsoft.com/office/drawing/2014/main" id="{2903FA3A-1085-89FE-4AC5-FD897D480B8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3475"/>
    </mc:Choice>
    <mc:Fallback>
      <p:transition spd="slow" advTm="53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1|2.7|2.5|1.9|2.1"/>
</p:tagLst>
</file>

<file path=ppt/tags/tag2.xml><?xml version="1.0" encoding="utf-8"?>
<p:tagLst xmlns:a="http://schemas.openxmlformats.org/drawingml/2006/main" xmlns:r="http://schemas.openxmlformats.org/officeDocument/2006/relationships" xmlns:p="http://schemas.openxmlformats.org/presentationml/2006/main">
  <p:tag name="TIMING" val="|16|5.7|14.7|9.5"/>
</p:tagLst>
</file>

<file path=ppt/tags/tag3.xml><?xml version="1.0" encoding="utf-8"?>
<p:tagLst xmlns:a="http://schemas.openxmlformats.org/drawingml/2006/main" xmlns:r="http://schemas.openxmlformats.org/officeDocument/2006/relationships" xmlns:p="http://schemas.openxmlformats.org/presentationml/2006/main">
  <p:tag name="TIMING" val="|17.8|3.2|1.9|4.4"/>
</p:tagLst>
</file>

<file path=ppt/tags/tag4.xml><?xml version="1.0" encoding="utf-8"?>
<p:tagLst xmlns:a="http://schemas.openxmlformats.org/drawingml/2006/main" xmlns:r="http://schemas.openxmlformats.org/officeDocument/2006/relationships" xmlns:p="http://schemas.openxmlformats.org/presentationml/2006/main">
  <p:tag name="TIMING" val="|1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ffield HCP Powerpoint Template" id="{B243435F-3E58-4FB9-A222-79FA00D3197D}" vid="{DBFDF638-FE68-451E-8477-CB85EEE7BB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1045</Words>
  <Application>Microsoft Office PowerPoint</Application>
  <PresentationFormat>Widescreen</PresentationFormat>
  <Paragraphs>116</Paragraphs>
  <Slides>14</Slides>
  <Notes>14</Notes>
  <HiddenSlides>2</HiddenSlides>
  <MMClips>12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Symbol</vt:lpstr>
      <vt:lpstr>Office Theme</vt:lpstr>
      <vt:lpstr>1_Office Theme</vt:lpstr>
      <vt:lpstr>PowerPoint Presentation</vt:lpstr>
      <vt:lpstr>PowerPoint Presentation</vt:lpstr>
      <vt:lpstr>PowerPoint Presentation</vt:lpstr>
      <vt:lpstr>Definitions</vt:lpstr>
      <vt:lpstr>Responsibility </vt:lpstr>
      <vt:lpstr>PowerPoint Presentation</vt:lpstr>
      <vt:lpstr>Authority</vt:lpstr>
      <vt:lpstr>Accountability </vt:lpstr>
      <vt:lpstr>Introduction to RACI</vt:lpstr>
      <vt:lpstr>RACI – A practical and pragmatic tool to help clarify roles and responsibilities</vt:lpstr>
      <vt:lpstr>Questions to consider</vt:lpstr>
      <vt:lpstr>Issues</vt:lpstr>
      <vt:lpstr>Further reflection</vt:lpstr>
      <vt:lpstr>RACI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Blair</dc:creator>
  <cp:lastModifiedBy>BLAIR, Maggie (NHS SOUTH YORKSHIRE ICB - 03N)</cp:lastModifiedBy>
  <cp:revision>18</cp:revision>
  <dcterms:created xsi:type="dcterms:W3CDTF">2019-03-01T11:06:46Z</dcterms:created>
  <dcterms:modified xsi:type="dcterms:W3CDTF">2023-03-23T14:55:49Z</dcterms:modified>
</cp:coreProperties>
</file>