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5"/>
  </p:sldMasterIdLst>
  <p:notesMasterIdLst>
    <p:notesMasterId r:id="rId32"/>
  </p:notesMasterIdLst>
  <p:sldIdLst>
    <p:sldId id="257" r:id="rId6"/>
    <p:sldId id="266" r:id="rId7"/>
    <p:sldId id="277" r:id="rId8"/>
    <p:sldId id="278" r:id="rId9"/>
    <p:sldId id="273" r:id="rId10"/>
    <p:sldId id="272" r:id="rId11"/>
    <p:sldId id="288" r:id="rId12"/>
    <p:sldId id="280" r:id="rId13"/>
    <p:sldId id="283" r:id="rId14"/>
    <p:sldId id="267" r:id="rId15"/>
    <p:sldId id="289" r:id="rId16"/>
    <p:sldId id="261" r:id="rId17"/>
    <p:sldId id="285" r:id="rId18"/>
    <p:sldId id="284" r:id="rId19"/>
    <p:sldId id="282" r:id="rId20"/>
    <p:sldId id="270" r:id="rId21"/>
    <p:sldId id="281" r:id="rId22"/>
    <p:sldId id="286" r:id="rId23"/>
    <p:sldId id="287" r:id="rId24"/>
    <p:sldId id="291" r:id="rId25"/>
    <p:sldId id="271" r:id="rId26"/>
    <p:sldId id="290" r:id="rId27"/>
    <p:sldId id="292" r:id="rId28"/>
    <p:sldId id="293" r:id="rId29"/>
    <p:sldId id="258"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2491" autoAdjust="0"/>
  </p:normalViewPr>
  <p:slideViewPr>
    <p:cSldViewPr snapToGrid="0">
      <p:cViewPr varScale="1">
        <p:scale>
          <a:sx n="94" d="100"/>
          <a:sy n="94" d="100"/>
        </p:scale>
        <p:origin x="132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E6885-C412-4834-97C6-F35EABD59417}"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3D6EEBD3-4631-41AF-B573-0327E463F644}">
      <dgm:prSet phldrT="[Text]" custT="1"/>
      <dgm:spPr/>
      <dgm:t>
        <a:bodyPr/>
        <a:lstStyle/>
        <a:p>
          <a:r>
            <a:rPr lang="en-GB" sz="2000" dirty="0"/>
            <a:t>Enhanced Health in Care Homes</a:t>
          </a:r>
        </a:p>
        <a:p>
          <a:r>
            <a:rPr lang="en-GB" sz="2000" dirty="0"/>
            <a:t>Core Elements  </a:t>
          </a:r>
        </a:p>
      </dgm:t>
    </dgm:pt>
    <dgm:pt modelId="{E343B46D-43C3-4799-B18E-52F24CCE891D}" type="parTrans" cxnId="{626D0177-5572-49F3-BF31-D71D92741BEE}">
      <dgm:prSet/>
      <dgm:spPr/>
      <dgm:t>
        <a:bodyPr/>
        <a:lstStyle/>
        <a:p>
          <a:endParaRPr lang="en-GB"/>
        </a:p>
      </dgm:t>
    </dgm:pt>
    <dgm:pt modelId="{21954A2E-6B11-49D6-80D4-9D92309EE8E0}" type="sibTrans" cxnId="{626D0177-5572-49F3-BF31-D71D92741BEE}">
      <dgm:prSet/>
      <dgm:spPr/>
      <dgm:t>
        <a:bodyPr/>
        <a:lstStyle/>
        <a:p>
          <a:endParaRPr lang="en-GB"/>
        </a:p>
      </dgm:t>
    </dgm:pt>
    <dgm:pt modelId="{D1F45AA7-8E7B-4630-9DF8-62E6735BF1F4}">
      <dgm:prSet phldrT="[Text]"/>
      <dgm:spPr>
        <a:ln>
          <a:solidFill>
            <a:schemeClr val="tx1"/>
          </a:solidFill>
        </a:ln>
      </dgm:spPr>
      <dgm:t>
        <a:bodyPr/>
        <a:lstStyle/>
        <a:p>
          <a:r>
            <a:rPr lang="en-GB" dirty="0">
              <a:effectLst/>
            </a:rPr>
            <a:t>Enhanced primary care support</a:t>
          </a:r>
          <a:endParaRPr lang="en-GB" dirty="0"/>
        </a:p>
      </dgm:t>
    </dgm:pt>
    <dgm:pt modelId="{9F800048-30B6-4980-A91A-1066D62ABE43}" type="parTrans" cxnId="{5CAC01E5-1314-4928-A5E9-5A8B6E215238}">
      <dgm:prSet/>
      <dgm:spPr/>
      <dgm:t>
        <a:bodyPr/>
        <a:lstStyle/>
        <a:p>
          <a:endParaRPr lang="en-GB"/>
        </a:p>
      </dgm:t>
    </dgm:pt>
    <dgm:pt modelId="{9AEE9B53-057B-4B59-8F3C-03052EE70D70}" type="sibTrans" cxnId="{5CAC01E5-1314-4928-A5E9-5A8B6E215238}">
      <dgm:prSet/>
      <dgm:spPr/>
      <dgm:t>
        <a:bodyPr/>
        <a:lstStyle/>
        <a:p>
          <a:endParaRPr lang="en-GB"/>
        </a:p>
      </dgm:t>
    </dgm:pt>
    <dgm:pt modelId="{D15B2932-80FC-47A9-BFC0-DE73E458FE40}">
      <dgm:prSet phldrT="[Text]"/>
      <dgm:spPr>
        <a:ln>
          <a:solidFill>
            <a:schemeClr val="tx1"/>
          </a:solidFill>
        </a:ln>
      </dgm:spPr>
      <dgm:t>
        <a:bodyPr/>
        <a:lstStyle/>
        <a:p>
          <a:r>
            <a:rPr lang="en-GB" dirty="0">
              <a:effectLst/>
            </a:rPr>
            <a:t>Multi-disciplinary team (MDT) support including</a:t>
          </a:r>
          <a:r>
            <a:rPr lang="en-GB" spc="-25" dirty="0">
              <a:effectLst/>
            </a:rPr>
            <a:t> </a:t>
          </a:r>
          <a:r>
            <a:rPr lang="en-GB" dirty="0">
              <a:effectLst/>
            </a:rPr>
            <a:t>coordinated health and social</a:t>
          </a:r>
          <a:r>
            <a:rPr lang="en-GB" spc="-25" dirty="0">
              <a:effectLst/>
            </a:rPr>
            <a:t> </a:t>
          </a:r>
          <a:r>
            <a:rPr lang="en-GB" dirty="0">
              <a:effectLst/>
            </a:rPr>
            <a:t>care</a:t>
          </a:r>
          <a:endParaRPr lang="en-GB" dirty="0"/>
        </a:p>
      </dgm:t>
    </dgm:pt>
    <dgm:pt modelId="{B63D35D9-B839-472A-B95B-81CBAE2299BE}" type="parTrans" cxnId="{8B0580D8-20E8-4C5B-9165-D90D91448B45}">
      <dgm:prSet/>
      <dgm:spPr/>
      <dgm:t>
        <a:bodyPr/>
        <a:lstStyle/>
        <a:p>
          <a:endParaRPr lang="en-GB"/>
        </a:p>
      </dgm:t>
    </dgm:pt>
    <dgm:pt modelId="{815F47A1-47B1-495D-851E-156BF4CEF21A}" type="sibTrans" cxnId="{8B0580D8-20E8-4C5B-9165-D90D91448B45}">
      <dgm:prSet/>
      <dgm:spPr/>
      <dgm:t>
        <a:bodyPr/>
        <a:lstStyle/>
        <a:p>
          <a:endParaRPr lang="en-GB"/>
        </a:p>
      </dgm:t>
    </dgm:pt>
    <dgm:pt modelId="{3A2207A2-411C-4A96-AB15-219FBF219C88}">
      <dgm:prSet phldrT="[Text]"/>
      <dgm:spPr>
        <a:ln>
          <a:solidFill>
            <a:schemeClr val="tx1"/>
          </a:solidFill>
        </a:ln>
      </dgm:spPr>
      <dgm:t>
        <a:bodyPr/>
        <a:lstStyle/>
        <a:p>
          <a:r>
            <a:rPr lang="en-GB" dirty="0">
              <a:effectLst/>
            </a:rPr>
            <a:t>Falls prevention, Reablement and rehabilitation including strength and balance</a:t>
          </a:r>
          <a:endParaRPr lang="en-GB" dirty="0"/>
        </a:p>
      </dgm:t>
    </dgm:pt>
    <dgm:pt modelId="{8D99AA84-3BC7-4B99-B2D0-A77487833770}" type="parTrans" cxnId="{EC63C0D0-F8E0-46BC-8D06-0DB1D8BBADF8}">
      <dgm:prSet/>
      <dgm:spPr/>
      <dgm:t>
        <a:bodyPr/>
        <a:lstStyle/>
        <a:p>
          <a:endParaRPr lang="en-GB"/>
        </a:p>
      </dgm:t>
    </dgm:pt>
    <dgm:pt modelId="{F42D7E6A-F0D3-474E-A1E9-85EBBE97DE61}" type="sibTrans" cxnId="{EC63C0D0-F8E0-46BC-8D06-0DB1D8BBADF8}">
      <dgm:prSet/>
      <dgm:spPr/>
      <dgm:t>
        <a:bodyPr/>
        <a:lstStyle/>
        <a:p>
          <a:endParaRPr lang="en-GB"/>
        </a:p>
      </dgm:t>
    </dgm:pt>
    <dgm:pt modelId="{63BCC8A3-5A65-4A5E-A63D-A55D5BD9BA30}">
      <dgm:prSet phldrT="[Text]"/>
      <dgm:spPr>
        <a:ln>
          <a:solidFill>
            <a:schemeClr val="tx1"/>
          </a:solidFill>
        </a:ln>
      </dgm:spPr>
      <dgm:t>
        <a:bodyPr/>
        <a:lstStyle/>
        <a:p>
          <a:r>
            <a:rPr lang="en-GB" dirty="0">
              <a:effectLst/>
            </a:rPr>
            <a:t>High quality palliative and end-of-life care, Mental Health and dementia care</a:t>
          </a:r>
          <a:endParaRPr lang="en-GB" dirty="0"/>
        </a:p>
      </dgm:t>
    </dgm:pt>
    <dgm:pt modelId="{23CCE67F-AA2D-4C41-A482-B06D3C2DF33D}" type="parTrans" cxnId="{19BA9AF6-2770-4087-9DFC-99058A4543CD}">
      <dgm:prSet/>
      <dgm:spPr/>
      <dgm:t>
        <a:bodyPr/>
        <a:lstStyle/>
        <a:p>
          <a:endParaRPr lang="en-GB"/>
        </a:p>
      </dgm:t>
    </dgm:pt>
    <dgm:pt modelId="{DC0F09FD-015A-49BA-A7F7-129E322D7D7E}" type="sibTrans" cxnId="{19BA9AF6-2770-4087-9DFC-99058A4543CD}">
      <dgm:prSet/>
      <dgm:spPr/>
      <dgm:t>
        <a:bodyPr/>
        <a:lstStyle/>
        <a:p>
          <a:endParaRPr lang="en-GB"/>
        </a:p>
      </dgm:t>
    </dgm:pt>
    <dgm:pt modelId="{5EF1C332-85B9-448E-94C5-704EEE64260E}">
      <dgm:prSet/>
      <dgm:spPr/>
      <dgm:t>
        <a:bodyPr/>
        <a:lstStyle/>
        <a:p>
          <a:endParaRPr lang="en-GB"/>
        </a:p>
      </dgm:t>
    </dgm:pt>
    <dgm:pt modelId="{2A0DB390-EBCD-4BF8-9925-51CDFE9496CE}" type="parTrans" cxnId="{28C6E5FE-E890-4921-881E-94789DAB657B}">
      <dgm:prSet/>
      <dgm:spPr/>
      <dgm:t>
        <a:bodyPr/>
        <a:lstStyle/>
        <a:p>
          <a:endParaRPr lang="en-GB"/>
        </a:p>
      </dgm:t>
    </dgm:pt>
    <dgm:pt modelId="{FDE0B09F-6101-4AA3-9254-2C3757FFE75B}" type="sibTrans" cxnId="{28C6E5FE-E890-4921-881E-94789DAB657B}">
      <dgm:prSet/>
      <dgm:spPr/>
      <dgm:t>
        <a:bodyPr/>
        <a:lstStyle/>
        <a:p>
          <a:endParaRPr lang="en-GB"/>
        </a:p>
      </dgm:t>
    </dgm:pt>
    <dgm:pt modelId="{F96EBC36-AF44-47AF-BB68-85F9E4F79AEA}">
      <dgm:prSet/>
      <dgm:spPr>
        <a:ln>
          <a:solidFill>
            <a:schemeClr val="tx1"/>
          </a:solidFill>
        </a:ln>
      </dgm:spPr>
      <dgm:t>
        <a:bodyPr/>
        <a:lstStyle/>
        <a:p>
          <a:r>
            <a:rPr lang="en-GB">
              <a:effectLst/>
            </a:rPr>
            <a:t>Joined-up commissioning and collaboration between health and social care</a:t>
          </a:r>
          <a:endParaRPr lang="en-GB"/>
        </a:p>
      </dgm:t>
    </dgm:pt>
    <dgm:pt modelId="{E8D1BB28-8F94-4E5F-84A1-AE941E061349}" type="parTrans" cxnId="{A5887024-DCBB-4EBB-B843-192B0FD00758}">
      <dgm:prSet/>
      <dgm:spPr/>
      <dgm:t>
        <a:bodyPr/>
        <a:lstStyle/>
        <a:p>
          <a:endParaRPr lang="en-GB"/>
        </a:p>
      </dgm:t>
    </dgm:pt>
    <dgm:pt modelId="{7CA8A0AC-E9D5-4F76-BE97-F27321D4FC7E}" type="sibTrans" cxnId="{A5887024-DCBB-4EBB-B843-192B0FD00758}">
      <dgm:prSet/>
      <dgm:spPr/>
      <dgm:t>
        <a:bodyPr/>
        <a:lstStyle/>
        <a:p>
          <a:endParaRPr lang="en-GB"/>
        </a:p>
      </dgm:t>
    </dgm:pt>
    <dgm:pt modelId="{9FDA13DB-E350-4D52-9021-ED38B199D454}">
      <dgm:prSet/>
      <dgm:spPr>
        <a:ln>
          <a:solidFill>
            <a:schemeClr val="tx1"/>
          </a:solidFill>
        </a:ln>
      </dgm:spPr>
      <dgm:t>
        <a:bodyPr/>
        <a:lstStyle/>
        <a:p>
          <a:r>
            <a:rPr lang="en-GB">
              <a:effectLst/>
            </a:rPr>
            <a:t>Workforce development</a:t>
          </a:r>
          <a:endParaRPr lang="en-GB"/>
        </a:p>
      </dgm:t>
    </dgm:pt>
    <dgm:pt modelId="{D1E837F3-9956-4C36-BD10-48F813635A74}" type="parTrans" cxnId="{F9FB498A-E835-440A-ABCE-692C8FE58D86}">
      <dgm:prSet/>
      <dgm:spPr/>
      <dgm:t>
        <a:bodyPr/>
        <a:lstStyle/>
        <a:p>
          <a:endParaRPr lang="en-GB"/>
        </a:p>
      </dgm:t>
    </dgm:pt>
    <dgm:pt modelId="{72F1FF1E-93BA-4510-BC8C-09A471E186C6}" type="sibTrans" cxnId="{F9FB498A-E835-440A-ABCE-692C8FE58D86}">
      <dgm:prSet/>
      <dgm:spPr/>
      <dgm:t>
        <a:bodyPr/>
        <a:lstStyle/>
        <a:p>
          <a:endParaRPr lang="en-GB"/>
        </a:p>
      </dgm:t>
    </dgm:pt>
    <dgm:pt modelId="{F32AC14E-264B-4A8E-9D06-0333621D76D4}">
      <dgm:prSet/>
      <dgm:spPr>
        <a:ln>
          <a:solidFill>
            <a:schemeClr val="tx1"/>
          </a:solidFill>
        </a:ln>
      </dgm:spPr>
      <dgm:t>
        <a:bodyPr/>
        <a:lstStyle/>
        <a:p>
          <a:r>
            <a:rPr lang="en-GB">
              <a:effectLst/>
            </a:rPr>
            <a:t>Data, IT and technology</a:t>
          </a:r>
          <a:endParaRPr lang="en-GB"/>
        </a:p>
      </dgm:t>
    </dgm:pt>
    <dgm:pt modelId="{3E4C91DC-0857-4981-8918-58D09F2CBFDF}" type="parTrans" cxnId="{16F61C66-5398-4292-80E3-2A4EEAE0E6AA}">
      <dgm:prSet/>
      <dgm:spPr/>
      <dgm:t>
        <a:bodyPr/>
        <a:lstStyle/>
        <a:p>
          <a:endParaRPr lang="en-GB"/>
        </a:p>
      </dgm:t>
    </dgm:pt>
    <dgm:pt modelId="{23DE7990-FCD7-4D62-9790-380F56FB57D9}" type="sibTrans" cxnId="{16F61C66-5398-4292-80E3-2A4EEAE0E6AA}">
      <dgm:prSet/>
      <dgm:spPr/>
      <dgm:t>
        <a:bodyPr/>
        <a:lstStyle/>
        <a:p>
          <a:endParaRPr lang="en-GB"/>
        </a:p>
      </dgm:t>
    </dgm:pt>
    <dgm:pt modelId="{B350CAA9-5586-4B72-8FCA-F38A638F940C}" type="pres">
      <dgm:prSet presAssocID="{6FAE6885-C412-4834-97C6-F35EABD59417}" presName="composite" presStyleCnt="0">
        <dgm:presLayoutVars>
          <dgm:chMax val="1"/>
          <dgm:dir/>
          <dgm:resizeHandles val="exact"/>
        </dgm:presLayoutVars>
      </dgm:prSet>
      <dgm:spPr/>
    </dgm:pt>
    <dgm:pt modelId="{88A752AB-6471-4A72-8C2B-7A32137C46F2}" type="pres">
      <dgm:prSet presAssocID="{6FAE6885-C412-4834-97C6-F35EABD59417}" presName="radial" presStyleCnt="0">
        <dgm:presLayoutVars>
          <dgm:animLvl val="ctr"/>
        </dgm:presLayoutVars>
      </dgm:prSet>
      <dgm:spPr/>
    </dgm:pt>
    <dgm:pt modelId="{854ADBA3-ECCD-4AF8-AD69-048A412BAA89}" type="pres">
      <dgm:prSet presAssocID="{3D6EEBD3-4631-41AF-B573-0327E463F644}" presName="centerShape" presStyleLbl="vennNode1" presStyleIdx="0" presStyleCnt="8"/>
      <dgm:spPr/>
    </dgm:pt>
    <dgm:pt modelId="{DDE99249-28E0-4A80-960D-17EE4228575F}" type="pres">
      <dgm:prSet presAssocID="{D1F45AA7-8E7B-4630-9DF8-62E6735BF1F4}" presName="node" presStyleLbl="vennNode1" presStyleIdx="1" presStyleCnt="8">
        <dgm:presLayoutVars>
          <dgm:bulletEnabled val="1"/>
        </dgm:presLayoutVars>
      </dgm:prSet>
      <dgm:spPr/>
    </dgm:pt>
    <dgm:pt modelId="{9FAAE0A0-C381-4B85-95B2-56B91B9CA398}" type="pres">
      <dgm:prSet presAssocID="{D15B2932-80FC-47A9-BFC0-DE73E458FE40}" presName="node" presStyleLbl="vennNode1" presStyleIdx="2" presStyleCnt="8">
        <dgm:presLayoutVars>
          <dgm:bulletEnabled val="1"/>
        </dgm:presLayoutVars>
      </dgm:prSet>
      <dgm:spPr/>
    </dgm:pt>
    <dgm:pt modelId="{3F31EC73-A9EC-490A-B941-47B28D0EC1EF}" type="pres">
      <dgm:prSet presAssocID="{3A2207A2-411C-4A96-AB15-219FBF219C88}" presName="node" presStyleLbl="vennNode1" presStyleIdx="3" presStyleCnt="8">
        <dgm:presLayoutVars>
          <dgm:bulletEnabled val="1"/>
        </dgm:presLayoutVars>
      </dgm:prSet>
      <dgm:spPr/>
    </dgm:pt>
    <dgm:pt modelId="{9130A16C-FA76-4801-8392-8B8A09A78A56}" type="pres">
      <dgm:prSet presAssocID="{63BCC8A3-5A65-4A5E-A63D-A55D5BD9BA30}" presName="node" presStyleLbl="vennNode1" presStyleIdx="4" presStyleCnt="8">
        <dgm:presLayoutVars>
          <dgm:bulletEnabled val="1"/>
        </dgm:presLayoutVars>
      </dgm:prSet>
      <dgm:spPr/>
    </dgm:pt>
    <dgm:pt modelId="{F15BBBCD-3ECE-48AC-802D-97F15C4188BC}" type="pres">
      <dgm:prSet presAssocID="{F96EBC36-AF44-47AF-BB68-85F9E4F79AEA}" presName="node" presStyleLbl="vennNode1" presStyleIdx="5" presStyleCnt="8">
        <dgm:presLayoutVars>
          <dgm:bulletEnabled val="1"/>
        </dgm:presLayoutVars>
      </dgm:prSet>
      <dgm:spPr/>
    </dgm:pt>
    <dgm:pt modelId="{B52B6AAF-D4F4-4325-A397-EBDE10D6A554}" type="pres">
      <dgm:prSet presAssocID="{9FDA13DB-E350-4D52-9021-ED38B199D454}" presName="node" presStyleLbl="vennNode1" presStyleIdx="6" presStyleCnt="8">
        <dgm:presLayoutVars>
          <dgm:bulletEnabled val="1"/>
        </dgm:presLayoutVars>
      </dgm:prSet>
      <dgm:spPr/>
    </dgm:pt>
    <dgm:pt modelId="{2B905EA5-EDB5-4078-8F99-DB52C98F2E7A}" type="pres">
      <dgm:prSet presAssocID="{F32AC14E-264B-4A8E-9D06-0333621D76D4}" presName="node" presStyleLbl="vennNode1" presStyleIdx="7" presStyleCnt="8">
        <dgm:presLayoutVars>
          <dgm:bulletEnabled val="1"/>
        </dgm:presLayoutVars>
      </dgm:prSet>
      <dgm:spPr/>
    </dgm:pt>
  </dgm:ptLst>
  <dgm:cxnLst>
    <dgm:cxn modelId="{C6D8A30D-A396-48C7-8AE0-5AF6373906BE}" type="presOf" srcId="{F32AC14E-264B-4A8E-9D06-0333621D76D4}" destId="{2B905EA5-EDB5-4078-8F99-DB52C98F2E7A}" srcOrd="0" destOrd="0" presId="urn:microsoft.com/office/officeart/2005/8/layout/radial3"/>
    <dgm:cxn modelId="{5458FC1C-1ACE-4A36-840F-FF4A27AE5EE8}" type="presOf" srcId="{6FAE6885-C412-4834-97C6-F35EABD59417}" destId="{B350CAA9-5586-4B72-8FCA-F38A638F940C}" srcOrd="0" destOrd="0" presId="urn:microsoft.com/office/officeart/2005/8/layout/radial3"/>
    <dgm:cxn modelId="{A5887024-DCBB-4EBB-B843-192B0FD00758}" srcId="{3D6EEBD3-4631-41AF-B573-0327E463F644}" destId="{F96EBC36-AF44-47AF-BB68-85F9E4F79AEA}" srcOrd="4" destOrd="0" parTransId="{E8D1BB28-8F94-4E5F-84A1-AE941E061349}" sibTransId="{7CA8A0AC-E9D5-4F76-BE97-F27321D4FC7E}"/>
    <dgm:cxn modelId="{16F61C66-5398-4292-80E3-2A4EEAE0E6AA}" srcId="{3D6EEBD3-4631-41AF-B573-0327E463F644}" destId="{F32AC14E-264B-4A8E-9D06-0333621D76D4}" srcOrd="6" destOrd="0" parTransId="{3E4C91DC-0857-4981-8918-58D09F2CBFDF}" sibTransId="{23DE7990-FCD7-4D62-9790-380F56FB57D9}"/>
    <dgm:cxn modelId="{ABE0224A-EDBC-4D29-85A2-05D4FA3B98E1}" type="presOf" srcId="{F96EBC36-AF44-47AF-BB68-85F9E4F79AEA}" destId="{F15BBBCD-3ECE-48AC-802D-97F15C4188BC}" srcOrd="0" destOrd="0" presId="urn:microsoft.com/office/officeart/2005/8/layout/radial3"/>
    <dgm:cxn modelId="{39C6C54E-AB76-415D-B529-32567A3A33D6}" type="presOf" srcId="{3A2207A2-411C-4A96-AB15-219FBF219C88}" destId="{3F31EC73-A9EC-490A-B941-47B28D0EC1EF}" srcOrd="0" destOrd="0" presId="urn:microsoft.com/office/officeart/2005/8/layout/radial3"/>
    <dgm:cxn modelId="{626D0177-5572-49F3-BF31-D71D92741BEE}" srcId="{6FAE6885-C412-4834-97C6-F35EABD59417}" destId="{3D6EEBD3-4631-41AF-B573-0327E463F644}" srcOrd="0" destOrd="0" parTransId="{E343B46D-43C3-4799-B18E-52F24CCE891D}" sibTransId="{21954A2E-6B11-49D6-80D4-9D92309EE8E0}"/>
    <dgm:cxn modelId="{F9FB498A-E835-440A-ABCE-692C8FE58D86}" srcId="{3D6EEBD3-4631-41AF-B573-0327E463F644}" destId="{9FDA13DB-E350-4D52-9021-ED38B199D454}" srcOrd="5" destOrd="0" parTransId="{D1E837F3-9956-4C36-BD10-48F813635A74}" sibTransId="{72F1FF1E-93BA-4510-BC8C-09A471E186C6}"/>
    <dgm:cxn modelId="{98010C95-B764-437F-A167-C51BBB215ED9}" type="presOf" srcId="{3D6EEBD3-4631-41AF-B573-0327E463F644}" destId="{854ADBA3-ECCD-4AF8-AD69-048A412BAA89}" srcOrd="0" destOrd="0" presId="urn:microsoft.com/office/officeart/2005/8/layout/radial3"/>
    <dgm:cxn modelId="{B1FF17A3-6C66-4900-973A-B781D6C459C0}" type="presOf" srcId="{63BCC8A3-5A65-4A5E-A63D-A55D5BD9BA30}" destId="{9130A16C-FA76-4801-8392-8B8A09A78A56}" srcOrd="0" destOrd="0" presId="urn:microsoft.com/office/officeart/2005/8/layout/radial3"/>
    <dgm:cxn modelId="{3EEE13A7-1BCC-4460-8331-14124F9FD2AB}" type="presOf" srcId="{D15B2932-80FC-47A9-BFC0-DE73E458FE40}" destId="{9FAAE0A0-C381-4B85-95B2-56B91B9CA398}" srcOrd="0" destOrd="0" presId="urn:microsoft.com/office/officeart/2005/8/layout/radial3"/>
    <dgm:cxn modelId="{912748C7-ADB1-4E85-ADBD-E50AD5B61FA7}" type="presOf" srcId="{D1F45AA7-8E7B-4630-9DF8-62E6735BF1F4}" destId="{DDE99249-28E0-4A80-960D-17EE4228575F}" srcOrd="0" destOrd="0" presId="urn:microsoft.com/office/officeart/2005/8/layout/radial3"/>
    <dgm:cxn modelId="{EC63C0D0-F8E0-46BC-8D06-0DB1D8BBADF8}" srcId="{3D6EEBD3-4631-41AF-B573-0327E463F644}" destId="{3A2207A2-411C-4A96-AB15-219FBF219C88}" srcOrd="2" destOrd="0" parTransId="{8D99AA84-3BC7-4B99-B2D0-A77487833770}" sibTransId="{F42D7E6A-F0D3-474E-A1E9-85EBBE97DE61}"/>
    <dgm:cxn modelId="{8B0580D8-20E8-4C5B-9165-D90D91448B45}" srcId="{3D6EEBD3-4631-41AF-B573-0327E463F644}" destId="{D15B2932-80FC-47A9-BFC0-DE73E458FE40}" srcOrd="1" destOrd="0" parTransId="{B63D35D9-B839-472A-B95B-81CBAE2299BE}" sibTransId="{815F47A1-47B1-495D-851E-156BF4CEF21A}"/>
    <dgm:cxn modelId="{5CAC01E5-1314-4928-A5E9-5A8B6E215238}" srcId="{3D6EEBD3-4631-41AF-B573-0327E463F644}" destId="{D1F45AA7-8E7B-4630-9DF8-62E6735BF1F4}" srcOrd="0" destOrd="0" parTransId="{9F800048-30B6-4980-A91A-1066D62ABE43}" sibTransId="{9AEE9B53-057B-4B59-8F3C-03052EE70D70}"/>
    <dgm:cxn modelId="{0497F7E7-C9A4-43E0-B041-28025C497417}" type="presOf" srcId="{9FDA13DB-E350-4D52-9021-ED38B199D454}" destId="{B52B6AAF-D4F4-4325-A397-EBDE10D6A554}" srcOrd="0" destOrd="0" presId="urn:microsoft.com/office/officeart/2005/8/layout/radial3"/>
    <dgm:cxn modelId="{19BA9AF6-2770-4087-9DFC-99058A4543CD}" srcId="{3D6EEBD3-4631-41AF-B573-0327E463F644}" destId="{63BCC8A3-5A65-4A5E-A63D-A55D5BD9BA30}" srcOrd="3" destOrd="0" parTransId="{23CCE67F-AA2D-4C41-A482-B06D3C2DF33D}" sibTransId="{DC0F09FD-015A-49BA-A7F7-129E322D7D7E}"/>
    <dgm:cxn modelId="{28C6E5FE-E890-4921-881E-94789DAB657B}" srcId="{6FAE6885-C412-4834-97C6-F35EABD59417}" destId="{5EF1C332-85B9-448E-94C5-704EEE64260E}" srcOrd="1" destOrd="0" parTransId="{2A0DB390-EBCD-4BF8-9925-51CDFE9496CE}" sibTransId="{FDE0B09F-6101-4AA3-9254-2C3757FFE75B}"/>
    <dgm:cxn modelId="{6356BD1B-74ED-44DA-A334-E539F695FED6}" type="presParOf" srcId="{B350CAA9-5586-4B72-8FCA-F38A638F940C}" destId="{88A752AB-6471-4A72-8C2B-7A32137C46F2}" srcOrd="0" destOrd="0" presId="urn:microsoft.com/office/officeart/2005/8/layout/radial3"/>
    <dgm:cxn modelId="{2C6E122F-646E-407B-9C23-2803F500983C}" type="presParOf" srcId="{88A752AB-6471-4A72-8C2B-7A32137C46F2}" destId="{854ADBA3-ECCD-4AF8-AD69-048A412BAA89}" srcOrd="0" destOrd="0" presId="urn:microsoft.com/office/officeart/2005/8/layout/radial3"/>
    <dgm:cxn modelId="{8203B244-3B3F-45BB-B6DB-ED60A1FC84D0}" type="presParOf" srcId="{88A752AB-6471-4A72-8C2B-7A32137C46F2}" destId="{DDE99249-28E0-4A80-960D-17EE4228575F}" srcOrd="1" destOrd="0" presId="urn:microsoft.com/office/officeart/2005/8/layout/radial3"/>
    <dgm:cxn modelId="{8EF2B54E-67E3-441C-B0C4-900F58892F22}" type="presParOf" srcId="{88A752AB-6471-4A72-8C2B-7A32137C46F2}" destId="{9FAAE0A0-C381-4B85-95B2-56B91B9CA398}" srcOrd="2" destOrd="0" presId="urn:microsoft.com/office/officeart/2005/8/layout/radial3"/>
    <dgm:cxn modelId="{EC17040C-4704-4865-AC00-FB0D7E441844}" type="presParOf" srcId="{88A752AB-6471-4A72-8C2B-7A32137C46F2}" destId="{3F31EC73-A9EC-490A-B941-47B28D0EC1EF}" srcOrd="3" destOrd="0" presId="urn:microsoft.com/office/officeart/2005/8/layout/radial3"/>
    <dgm:cxn modelId="{7FA31B6A-6BEB-4697-9703-B6F1C094896E}" type="presParOf" srcId="{88A752AB-6471-4A72-8C2B-7A32137C46F2}" destId="{9130A16C-FA76-4801-8392-8B8A09A78A56}" srcOrd="4" destOrd="0" presId="urn:microsoft.com/office/officeart/2005/8/layout/radial3"/>
    <dgm:cxn modelId="{0E5C8CE1-26BD-442D-A0C7-12573B0B3960}" type="presParOf" srcId="{88A752AB-6471-4A72-8C2B-7A32137C46F2}" destId="{F15BBBCD-3ECE-48AC-802D-97F15C4188BC}" srcOrd="5" destOrd="0" presId="urn:microsoft.com/office/officeart/2005/8/layout/radial3"/>
    <dgm:cxn modelId="{0EF848BD-00CA-4D43-8BC5-5179BF2D0C15}" type="presParOf" srcId="{88A752AB-6471-4A72-8C2B-7A32137C46F2}" destId="{B52B6AAF-D4F4-4325-A397-EBDE10D6A554}" srcOrd="6" destOrd="0" presId="urn:microsoft.com/office/officeart/2005/8/layout/radial3"/>
    <dgm:cxn modelId="{BA8E751A-91FF-43B6-9FCC-22A66BF5184D}" type="presParOf" srcId="{88A752AB-6471-4A72-8C2B-7A32137C46F2}" destId="{2B905EA5-EDB5-4078-8F99-DB52C98F2E7A}"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034EC-9C29-45D5-BEA4-152E530E36CC}"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GB"/>
        </a:p>
      </dgm:t>
    </dgm:pt>
    <dgm:pt modelId="{E542DDD4-898D-4779-ACD9-A4EC3E56F03C}">
      <dgm:prSet phldrT="[Text]" custT="1"/>
      <dgm:spPr>
        <a:ln>
          <a:solidFill>
            <a:schemeClr val="tx1"/>
          </a:solidFill>
        </a:ln>
      </dgm:spPr>
      <dgm:t>
        <a:bodyPr/>
        <a:lstStyle/>
        <a:p>
          <a:r>
            <a:rPr lang="en-GB" sz="1400" b="1" dirty="0">
              <a:solidFill>
                <a:schemeClr val="tx1"/>
              </a:solidFill>
            </a:rPr>
            <a:t>Provide services at scale: ensuring full geographical coverage of two-hour crisis response care across every ICS </a:t>
          </a:r>
        </a:p>
      </dgm:t>
    </dgm:pt>
    <dgm:pt modelId="{23BA8D45-F563-4E31-A7A7-CEDAF0955605}" type="parTrans" cxnId="{806B8247-5432-484A-B9FE-B27B6A14333F}">
      <dgm:prSet/>
      <dgm:spPr/>
      <dgm:t>
        <a:bodyPr/>
        <a:lstStyle/>
        <a:p>
          <a:endParaRPr lang="en-GB"/>
        </a:p>
      </dgm:t>
    </dgm:pt>
    <dgm:pt modelId="{6A05C37F-110B-484A-8802-7FDB1B09390F}" type="sibTrans" cxnId="{806B8247-5432-484A-B9FE-B27B6A14333F}">
      <dgm:prSet/>
      <dgm:spPr/>
      <dgm:t>
        <a:bodyPr/>
        <a:lstStyle/>
        <a:p>
          <a:endParaRPr lang="en-GB"/>
        </a:p>
      </dgm:t>
    </dgm:pt>
    <dgm:pt modelId="{E84E6E31-0B81-40B1-A06C-DE5FC35014B1}">
      <dgm:prSet phldrT="[Text]" custT="1"/>
      <dgm:spPr/>
      <dgm:t>
        <a:bodyPr/>
        <a:lstStyle/>
        <a:p>
          <a:pPr marL="0" lvl="0" indent="0" algn="l" defTabSz="622300">
            <a:lnSpc>
              <a:spcPct val="90000"/>
            </a:lnSpc>
            <a:spcBef>
              <a:spcPct val="0"/>
            </a:spcBef>
            <a:spcAft>
              <a:spcPct val="35000"/>
            </a:spcAft>
            <a:buNone/>
          </a:pPr>
          <a:r>
            <a:rPr lang="en-GB" sz="1400" kern="1200" dirty="0">
              <a:solidFill>
                <a:srgbClr val="70AD47">
                  <a:lumMod val="50000"/>
                </a:srgbClr>
              </a:solidFill>
              <a:latin typeface="inherit"/>
              <a:ea typeface="+mn-ea"/>
              <a:cs typeface="+mn-cs"/>
            </a:rPr>
            <a:t>Ensuring that anyone who requires a two-hour response receives one, regardless of where they live </a:t>
          </a:r>
        </a:p>
      </dgm:t>
    </dgm:pt>
    <dgm:pt modelId="{5A8BD6CD-73B3-4489-A242-2841343B6EB4}" type="parTrans" cxnId="{C9C18761-AF1A-4F1B-AD9C-9729CDAF1767}">
      <dgm:prSet/>
      <dgm:spPr/>
      <dgm:t>
        <a:bodyPr/>
        <a:lstStyle/>
        <a:p>
          <a:endParaRPr lang="en-GB"/>
        </a:p>
      </dgm:t>
    </dgm:pt>
    <dgm:pt modelId="{9EDB928F-057D-4D46-9584-7F687D9D4357}" type="sibTrans" cxnId="{C9C18761-AF1A-4F1B-AD9C-9729CDAF1767}">
      <dgm:prSet/>
      <dgm:spPr/>
      <dgm:t>
        <a:bodyPr/>
        <a:lstStyle/>
        <a:p>
          <a:endParaRPr lang="en-GB"/>
        </a:p>
      </dgm:t>
    </dgm:pt>
    <dgm:pt modelId="{3613F50C-4A1D-4669-B2EA-693DEBDAC5CA}">
      <dgm:prSet phldrT="[Text]" custT="1"/>
      <dgm:spPr>
        <a:ln>
          <a:solidFill>
            <a:schemeClr val="tx1"/>
          </a:solidFill>
        </a:ln>
      </dgm:spPr>
      <dgm:t>
        <a:bodyPr/>
        <a:lstStyle/>
        <a:p>
          <a:r>
            <a:rPr lang="en-GB" sz="1400" b="1" dirty="0">
              <a:solidFill>
                <a:schemeClr val="tx1"/>
              </a:solidFill>
            </a:rPr>
            <a:t>Provide services from 8am to 8pm, seven days a week, at a minimum </a:t>
          </a:r>
        </a:p>
      </dgm:t>
    </dgm:pt>
    <dgm:pt modelId="{1F35E4FE-2BA1-4AD4-B3B5-364581608B3E}" type="parTrans" cxnId="{5230A031-68CE-4883-B03E-5B82115AA007}">
      <dgm:prSet/>
      <dgm:spPr/>
      <dgm:t>
        <a:bodyPr/>
        <a:lstStyle/>
        <a:p>
          <a:endParaRPr lang="en-GB"/>
        </a:p>
      </dgm:t>
    </dgm:pt>
    <dgm:pt modelId="{214CE092-7891-41C5-BDB4-14E22F4359AF}" type="sibTrans" cxnId="{5230A031-68CE-4883-B03E-5B82115AA007}">
      <dgm:prSet/>
      <dgm:spPr/>
      <dgm:t>
        <a:bodyPr/>
        <a:lstStyle/>
        <a:p>
          <a:endParaRPr lang="en-GB"/>
        </a:p>
      </dgm:t>
    </dgm:pt>
    <dgm:pt modelId="{1F14962B-C7B6-496D-BA41-041236668D0E}">
      <dgm:prSet phldrT="[Text]" custT="1"/>
      <dgm:spPr/>
      <dgm:t>
        <a:bodyPr/>
        <a:lstStyle/>
        <a:p>
          <a:pPr marL="0" lvl="0" indent="0" algn="l" defTabSz="622300">
            <a:lnSpc>
              <a:spcPct val="90000"/>
            </a:lnSpc>
            <a:spcBef>
              <a:spcPct val="0"/>
            </a:spcBef>
            <a:spcAft>
              <a:spcPct val="35000"/>
            </a:spcAft>
            <a:buNone/>
          </a:pPr>
          <a:r>
            <a:rPr lang="en-GB" sz="1400" kern="1200" dirty="0">
              <a:solidFill>
                <a:srgbClr val="70AD47">
                  <a:lumMod val="50000"/>
                </a:srgbClr>
              </a:solidFill>
              <a:latin typeface="inherit"/>
              <a:ea typeface="+mn-ea"/>
              <a:cs typeface="+mn-cs"/>
            </a:rPr>
            <a:t>Ensuring that people have access to the same high-quality home-based care at weekends and in the evenings as they do on a weekday </a:t>
          </a:r>
        </a:p>
      </dgm:t>
    </dgm:pt>
    <dgm:pt modelId="{5B00E485-4905-4430-AEB1-03FA1CE784EB}" type="parTrans" cxnId="{F333D169-ED3D-461F-9A47-4ED01F0F68B7}">
      <dgm:prSet/>
      <dgm:spPr/>
      <dgm:t>
        <a:bodyPr/>
        <a:lstStyle/>
        <a:p>
          <a:endParaRPr lang="en-GB"/>
        </a:p>
      </dgm:t>
    </dgm:pt>
    <dgm:pt modelId="{3F7DCCA9-9C75-4372-8E81-A659416025F7}" type="sibTrans" cxnId="{F333D169-ED3D-461F-9A47-4ED01F0F68B7}">
      <dgm:prSet/>
      <dgm:spPr/>
      <dgm:t>
        <a:bodyPr/>
        <a:lstStyle/>
        <a:p>
          <a:endParaRPr lang="en-GB"/>
        </a:p>
      </dgm:t>
    </dgm:pt>
    <dgm:pt modelId="{120D20EE-4103-48BE-8A2D-DAB8D672A98A}">
      <dgm:prSet phldrT="[Text]" custT="1"/>
      <dgm:spPr>
        <a:ln>
          <a:solidFill>
            <a:schemeClr val="tx1"/>
          </a:solidFill>
        </a:ln>
      </dgm:spPr>
      <dgm:t>
        <a:bodyPr/>
        <a:lstStyle/>
        <a:p>
          <a:r>
            <a:rPr lang="en-GB" sz="1400" b="1" dirty="0">
              <a:solidFill>
                <a:schemeClr val="tx1"/>
              </a:solidFill>
            </a:rPr>
            <a:t>Accept referrals into crisis response services from all appropriate sources</a:t>
          </a:r>
        </a:p>
      </dgm:t>
    </dgm:pt>
    <dgm:pt modelId="{8654801F-C9FE-4A71-A04F-203A0A246C41}" type="parTrans" cxnId="{76B206F8-3475-4A21-9838-42EBE734FB32}">
      <dgm:prSet/>
      <dgm:spPr/>
      <dgm:t>
        <a:bodyPr/>
        <a:lstStyle/>
        <a:p>
          <a:endParaRPr lang="en-GB"/>
        </a:p>
      </dgm:t>
    </dgm:pt>
    <dgm:pt modelId="{2C826CEF-4B4E-4681-BC81-C6E1EBA57349}" type="sibTrans" cxnId="{76B206F8-3475-4A21-9838-42EBE734FB32}">
      <dgm:prSet/>
      <dgm:spPr/>
      <dgm:t>
        <a:bodyPr/>
        <a:lstStyle/>
        <a:p>
          <a:endParaRPr lang="en-GB"/>
        </a:p>
      </dgm:t>
    </dgm:pt>
    <dgm:pt modelId="{64C10C41-28BB-41D3-B4E6-3A0CF516269A}">
      <dgm:prSet phldrT="[Text]" custT="1"/>
      <dgm:spPr/>
      <dgm:t>
        <a:bodyPr/>
        <a:lstStyle/>
        <a:p>
          <a:pPr marL="0" lvl="0" indent="0" algn="l" defTabSz="622300">
            <a:lnSpc>
              <a:spcPct val="90000"/>
            </a:lnSpc>
            <a:spcBef>
              <a:spcPct val="0"/>
            </a:spcBef>
            <a:spcAft>
              <a:spcPct val="35000"/>
            </a:spcAft>
            <a:buNone/>
          </a:pPr>
          <a:r>
            <a:rPr lang="en-GB" sz="1400" kern="1200" dirty="0">
              <a:solidFill>
                <a:srgbClr val="70AD47">
                  <a:lumMod val="50000"/>
                </a:srgbClr>
              </a:solidFill>
              <a:latin typeface="inherit"/>
              <a:ea typeface="+mn-ea"/>
              <a:cs typeface="+mn-cs"/>
            </a:rPr>
            <a:t>Providing a seamless integrated experience for each person and enabling professionals to easily access the service </a:t>
          </a:r>
        </a:p>
      </dgm:t>
    </dgm:pt>
    <dgm:pt modelId="{DCA3EA69-DB20-4CC3-9322-C075EE5F7FAC}" type="parTrans" cxnId="{DE886D4F-1A55-4733-8B30-5A0560B42D5E}">
      <dgm:prSet/>
      <dgm:spPr/>
      <dgm:t>
        <a:bodyPr/>
        <a:lstStyle/>
        <a:p>
          <a:endParaRPr lang="en-GB"/>
        </a:p>
      </dgm:t>
    </dgm:pt>
    <dgm:pt modelId="{E092694E-BC99-41D4-A952-968E64E58945}" type="sibTrans" cxnId="{DE886D4F-1A55-4733-8B30-5A0560B42D5E}">
      <dgm:prSet/>
      <dgm:spPr/>
      <dgm:t>
        <a:bodyPr/>
        <a:lstStyle/>
        <a:p>
          <a:endParaRPr lang="en-GB"/>
        </a:p>
      </dgm:t>
    </dgm:pt>
    <dgm:pt modelId="{23D79993-75E2-40E8-9937-CEA561D68168}">
      <dgm:prSet custT="1"/>
      <dgm:spPr>
        <a:ln>
          <a:solidFill>
            <a:schemeClr val="tx1"/>
          </a:solidFill>
        </a:ln>
      </dgm:spPr>
      <dgm:t>
        <a:bodyPr/>
        <a:lstStyle/>
        <a:p>
          <a:endParaRPr lang="en-GB" sz="1400" b="1" dirty="0">
            <a:solidFill>
              <a:schemeClr val="tx1"/>
            </a:solidFill>
          </a:endParaRPr>
        </a:p>
        <a:p>
          <a:r>
            <a:rPr lang="en-GB" sz="1400" b="1" dirty="0">
              <a:solidFill>
                <a:schemeClr val="tx1"/>
              </a:solidFill>
            </a:rPr>
            <a:t>Submit complete data returns to the Community Services Data Set (CSDS)</a:t>
          </a:r>
        </a:p>
      </dgm:t>
    </dgm:pt>
    <dgm:pt modelId="{89236710-F440-4F95-BEBF-EE0F98DA7AA7}" type="parTrans" cxnId="{CC14E880-D4D0-4CF3-BBBF-C5C0F82784E4}">
      <dgm:prSet/>
      <dgm:spPr/>
      <dgm:t>
        <a:bodyPr/>
        <a:lstStyle/>
        <a:p>
          <a:endParaRPr lang="en-GB"/>
        </a:p>
      </dgm:t>
    </dgm:pt>
    <dgm:pt modelId="{0D4F87AB-D4B5-4E19-B77C-80D48E5063DA}" type="sibTrans" cxnId="{CC14E880-D4D0-4CF3-BBBF-C5C0F82784E4}">
      <dgm:prSet/>
      <dgm:spPr/>
      <dgm:t>
        <a:bodyPr/>
        <a:lstStyle/>
        <a:p>
          <a:endParaRPr lang="en-GB"/>
        </a:p>
      </dgm:t>
    </dgm:pt>
    <dgm:pt modelId="{BFFEF05D-CA57-403F-BEEA-ACCA0CA68555}">
      <dgm:prSet/>
      <dgm:spPr/>
      <dgm:t>
        <a:bodyPr/>
        <a:lstStyle/>
        <a:p>
          <a:endParaRPr lang="en-GB" sz="1600" kern="1200" dirty="0"/>
        </a:p>
      </dgm:t>
    </dgm:pt>
    <dgm:pt modelId="{12743485-F2F4-49B1-AB1E-3D5EC737AEDE}" type="parTrans" cxnId="{581D722E-1A54-49AD-90CE-BF7D5BB74076}">
      <dgm:prSet/>
      <dgm:spPr/>
      <dgm:t>
        <a:bodyPr/>
        <a:lstStyle/>
        <a:p>
          <a:endParaRPr lang="en-GB"/>
        </a:p>
      </dgm:t>
    </dgm:pt>
    <dgm:pt modelId="{876195AE-987E-43C0-AB21-F53705699EA6}" type="sibTrans" cxnId="{581D722E-1A54-49AD-90CE-BF7D5BB74076}">
      <dgm:prSet/>
      <dgm:spPr/>
      <dgm:t>
        <a:bodyPr/>
        <a:lstStyle/>
        <a:p>
          <a:endParaRPr lang="en-GB"/>
        </a:p>
      </dgm:t>
    </dgm:pt>
    <dgm:pt modelId="{E73B4CC7-728B-481F-B967-54F8F77AC849}">
      <dgm:prSet custT="1"/>
      <dgm:spPr/>
      <dgm:t>
        <a:bodyPr/>
        <a:lstStyle/>
        <a:p>
          <a:r>
            <a:rPr lang="en-GB" sz="1400" kern="1200" dirty="0">
              <a:solidFill>
                <a:schemeClr val="accent6">
                  <a:lumMod val="50000"/>
                </a:schemeClr>
              </a:solidFill>
              <a:latin typeface="inherit"/>
              <a:ea typeface="+mn-ea"/>
              <a:cs typeface="+mn-cs"/>
            </a:rPr>
            <a:t>Demonstrating impact by collecting data that will support counting of the national standard; quality improvement and improved patient outcomes and experience </a:t>
          </a:r>
        </a:p>
      </dgm:t>
    </dgm:pt>
    <dgm:pt modelId="{7F4A64A5-63D5-46D5-8F6B-C437E614A98C}" type="parTrans" cxnId="{58B8D309-855A-4066-AC57-615545D7AD2B}">
      <dgm:prSet/>
      <dgm:spPr/>
      <dgm:t>
        <a:bodyPr/>
        <a:lstStyle/>
        <a:p>
          <a:endParaRPr lang="en-GB"/>
        </a:p>
      </dgm:t>
    </dgm:pt>
    <dgm:pt modelId="{EB1C4499-F6F1-41C0-8676-EFAE43D69B7D}" type="sibTrans" cxnId="{58B8D309-855A-4066-AC57-615545D7AD2B}">
      <dgm:prSet/>
      <dgm:spPr/>
      <dgm:t>
        <a:bodyPr/>
        <a:lstStyle/>
        <a:p>
          <a:endParaRPr lang="en-GB"/>
        </a:p>
      </dgm:t>
    </dgm:pt>
    <dgm:pt modelId="{876FB8AC-3779-457D-9245-2207535A4AB2}" type="pres">
      <dgm:prSet presAssocID="{A50034EC-9C29-45D5-BEA4-152E530E36CC}" presName="Name0" presStyleCnt="0">
        <dgm:presLayoutVars>
          <dgm:chMax val="5"/>
          <dgm:chPref val="5"/>
          <dgm:dir/>
          <dgm:animLvl val="lvl"/>
        </dgm:presLayoutVars>
      </dgm:prSet>
      <dgm:spPr/>
    </dgm:pt>
    <dgm:pt modelId="{ED60276C-561A-48F4-92EC-532201EDE0D7}" type="pres">
      <dgm:prSet presAssocID="{E542DDD4-898D-4779-ACD9-A4EC3E56F03C}" presName="parentText1" presStyleLbl="node1" presStyleIdx="0" presStyleCnt="4" custLinFactNeighborY="2146">
        <dgm:presLayoutVars>
          <dgm:chMax/>
          <dgm:chPref val="3"/>
          <dgm:bulletEnabled val="1"/>
        </dgm:presLayoutVars>
      </dgm:prSet>
      <dgm:spPr/>
    </dgm:pt>
    <dgm:pt modelId="{E594B0D0-19AC-498F-9394-EAB9C3541B07}" type="pres">
      <dgm:prSet presAssocID="{E542DDD4-898D-4779-ACD9-A4EC3E56F03C}" presName="childText1" presStyleLbl="solidAlignAcc1" presStyleIdx="0" presStyleCnt="4">
        <dgm:presLayoutVars>
          <dgm:chMax val="0"/>
          <dgm:chPref val="0"/>
          <dgm:bulletEnabled val="1"/>
        </dgm:presLayoutVars>
      </dgm:prSet>
      <dgm:spPr/>
    </dgm:pt>
    <dgm:pt modelId="{770D8E93-A790-48CB-B413-85C643505A18}" type="pres">
      <dgm:prSet presAssocID="{3613F50C-4A1D-4669-B2EA-693DEBDAC5CA}" presName="parentText2" presStyleLbl="node1" presStyleIdx="1" presStyleCnt="4">
        <dgm:presLayoutVars>
          <dgm:chMax/>
          <dgm:chPref val="3"/>
          <dgm:bulletEnabled val="1"/>
        </dgm:presLayoutVars>
      </dgm:prSet>
      <dgm:spPr/>
    </dgm:pt>
    <dgm:pt modelId="{AD7CCEB4-5065-4830-8E1D-2C7063AEBC17}" type="pres">
      <dgm:prSet presAssocID="{3613F50C-4A1D-4669-B2EA-693DEBDAC5CA}" presName="childText2" presStyleLbl="solidAlignAcc1" presStyleIdx="1" presStyleCnt="4">
        <dgm:presLayoutVars>
          <dgm:chMax val="0"/>
          <dgm:chPref val="0"/>
          <dgm:bulletEnabled val="1"/>
        </dgm:presLayoutVars>
      </dgm:prSet>
      <dgm:spPr/>
    </dgm:pt>
    <dgm:pt modelId="{CFD5C442-86CD-4780-BD5D-1C740CA4082D}" type="pres">
      <dgm:prSet presAssocID="{120D20EE-4103-48BE-8A2D-DAB8D672A98A}" presName="parentText3" presStyleLbl="node1" presStyleIdx="2" presStyleCnt="4">
        <dgm:presLayoutVars>
          <dgm:chMax/>
          <dgm:chPref val="3"/>
          <dgm:bulletEnabled val="1"/>
        </dgm:presLayoutVars>
      </dgm:prSet>
      <dgm:spPr/>
    </dgm:pt>
    <dgm:pt modelId="{E3AADCE2-43B6-43C9-8E0E-E2BC8950D087}" type="pres">
      <dgm:prSet presAssocID="{120D20EE-4103-48BE-8A2D-DAB8D672A98A}" presName="childText3" presStyleLbl="solidAlignAcc1" presStyleIdx="2" presStyleCnt="4">
        <dgm:presLayoutVars>
          <dgm:chMax val="0"/>
          <dgm:chPref val="0"/>
          <dgm:bulletEnabled val="1"/>
        </dgm:presLayoutVars>
      </dgm:prSet>
      <dgm:spPr/>
    </dgm:pt>
    <dgm:pt modelId="{340E3C50-9669-4D28-B53B-A02B68865141}" type="pres">
      <dgm:prSet presAssocID="{23D79993-75E2-40E8-9937-CEA561D68168}" presName="parentText4" presStyleLbl="node1" presStyleIdx="3" presStyleCnt="4">
        <dgm:presLayoutVars>
          <dgm:chMax/>
          <dgm:chPref val="3"/>
          <dgm:bulletEnabled val="1"/>
        </dgm:presLayoutVars>
      </dgm:prSet>
      <dgm:spPr/>
    </dgm:pt>
    <dgm:pt modelId="{41A03F12-FACF-4F9A-9877-BD74DB5562C2}" type="pres">
      <dgm:prSet presAssocID="{23D79993-75E2-40E8-9937-CEA561D68168}" presName="childText4" presStyleLbl="solidAlignAcc1" presStyleIdx="3" presStyleCnt="4">
        <dgm:presLayoutVars>
          <dgm:chMax val="0"/>
          <dgm:chPref val="0"/>
          <dgm:bulletEnabled val="1"/>
        </dgm:presLayoutVars>
      </dgm:prSet>
      <dgm:spPr/>
    </dgm:pt>
  </dgm:ptLst>
  <dgm:cxnLst>
    <dgm:cxn modelId="{58B8D309-855A-4066-AC57-615545D7AD2B}" srcId="{23D79993-75E2-40E8-9937-CEA561D68168}" destId="{E73B4CC7-728B-481F-B967-54F8F77AC849}" srcOrd="1" destOrd="0" parTransId="{7F4A64A5-63D5-46D5-8F6B-C437E614A98C}" sibTransId="{EB1C4499-F6F1-41C0-8676-EFAE43D69B7D}"/>
    <dgm:cxn modelId="{65FCC910-2FE0-43FE-A1D0-C7E5DA99AA1A}" type="presOf" srcId="{1F14962B-C7B6-496D-BA41-041236668D0E}" destId="{AD7CCEB4-5065-4830-8E1D-2C7063AEBC17}" srcOrd="0" destOrd="0" presId="urn:microsoft.com/office/officeart/2009/3/layout/IncreasingArrowsProcess"/>
    <dgm:cxn modelId="{033AF710-2F07-4CCE-BF1C-F3462D0E3FF3}" type="presOf" srcId="{3613F50C-4A1D-4669-B2EA-693DEBDAC5CA}" destId="{770D8E93-A790-48CB-B413-85C643505A18}" srcOrd="0" destOrd="0" presId="urn:microsoft.com/office/officeart/2009/3/layout/IncreasingArrowsProcess"/>
    <dgm:cxn modelId="{293C6F1A-8FB9-4AE3-AF0A-8D9E7429A2AE}" type="presOf" srcId="{E73B4CC7-728B-481F-B967-54F8F77AC849}" destId="{41A03F12-FACF-4F9A-9877-BD74DB5562C2}" srcOrd="0" destOrd="1" presId="urn:microsoft.com/office/officeart/2009/3/layout/IncreasingArrowsProcess"/>
    <dgm:cxn modelId="{57FAF423-0381-4421-A86F-CA695EB70E05}" type="presOf" srcId="{64C10C41-28BB-41D3-B4E6-3A0CF516269A}" destId="{E3AADCE2-43B6-43C9-8E0E-E2BC8950D087}" srcOrd="0" destOrd="0" presId="urn:microsoft.com/office/officeart/2009/3/layout/IncreasingArrowsProcess"/>
    <dgm:cxn modelId="{581D722E-1A54-49AD-90CE-BF7D5BB74076}" srcId="{23D79993-75E2-40E8-9937-CEA561D68168}" destId="{BFFEF05D-CA57-403F-BEEA-ACCA0CA68555}" srcOrd="0" destOrd="0" parTransId="{12743485-F2F4-49B1-AB1E-3D5EC737AEDE}" sibTransId="{876195AE-987E-43C0-AB21-F53705699EA6}"/>
    <dgm:cxn modelId="{5230A031-68CE-4883-B03E-5B82115AA007}" srcId="{A50034EC-9C29-45D5-BEA4-152E530E36CC}" destId="{3613F50C-4A1D-4669-B2EA-693DEBDAC5CA}" srcOrd="1" destOrd="0" parTransId="{1F35E4FE-2BA1-4AD4-B3B5-364581608B3E}" sibTransId="{214CE092-7891-41C5-BDB4-14E22F4359AF}"/>
    <dgm:cxn modelId="{96B5463B-C147-4549-BB72-CDEB20F1BEE3}" type="presOf" srcId="{BFFEF05D-CA57-403F-BEEA-ACCA0CA68555}" destId="{41A03F12-FACF-4F9A-9877-BD74DB5562C2}" srcOrd="0" destOrd="0" presId="urn:microsoft.com/office/officeart/2009/3/layout/IncreasingArrowsProcess"/>
    <dgm:cxn modelId="{C9C18761-AF1A-4F1B-AD9C-9729CDAF1767}" srcId="{E542DDD4-898D-4779-ACD9-A4EC3E56F03C}" destId="{E84E6E31-0B81-40B1-A06C-DE5FC35014B1}" srcOrd="0" destOrd="0" parTransId="{5A8BD6CD-73B3-4489-A242-2841343B6EB4}" sibTransId="{9EDB928F-057D-4D46-9584-7F687D9D4357}"/>
    <dgm:cxn modelId="{806B8247-5432-484A-B9FE-B27B6A14333F}" srcId="{A50034EC-9C29-45D5-BEA4-152E530E36CC}" destId="{E542DDD4-898D-4779-ACD9-A4EC3E56F03C}" srcOrd="0" destOrd="0" parTransId="{23BA8D45-F563-4E31-A7A7-CEDAF0955605}" sibTransId="{6A05C37F-110B-484A-8802-7FDB1B09390F}"/>
    <dgm:cxn modelId="{D75FB048-B8AC-41E9-8B1C-B561D33A734A}" type="presOf" srcId="{E542DDD4-898D-4779-ACD9-A4EC3E56F03C}" destId="{ED60276C-561A-48F4-92EC-532201EDE0D7}" srcOrd="0" destOrd="0" presId="urn:microsoft.com/office/officeart/2009/3/layout/IncreasingArrowsProcess"/>
    <dgm:cxn modelId="{F333D169-ED3D-461F-9A47-4ED01F0F68B7}" srcId="{3613F50C-4A1D-4669-B2EA-693DEBDAC5CA}" destId="{1F14962B-C7B6-496D-BA41-041236668D0E}" srcOrd="0" destOrd="0" parTransId="{5B00E485-4905-4430-AEB1-03FA1CE784EB}" sibTransId="{3F7DCCA9-9C75-4372-8E81-A659416025F7}"/>
    <dgm:cxn modelId="{DE886D4F-1A55-4733-8B30-5A0560B42D5E}" srcId="{120D20EE-4103-48BE-8A2D-DAB8D672A98A}" destId="{64C10C41-28BB-41D3-B4E6-3A0CF516269A}" srcOrd="0" destOrd="0" parTransId="{DCA3EA69-DB20-4CC3-9322-C075EE5F7FAC}" sibTransId="{E092694E-BC99-41D4-A952-968E64E58945}"/>
    <dgm:cxn modelId="{B8AFFB51-5EB5-4F87-8583-5879F6CC4CE5}" type="presOf" srcId="{E84E6E31-0B81-40B1-A06C-DE5FC35014B1}" destId="{E594B0D0-19AC-498F-9394-EAB9C3541B07}" srcOrd="0" destOrd="0" presId="urn:microsoft.com/office/officeart/2009/3/layout/IncreasingArrowsProcess"/>
    <dgm:cxn modelId="{CC14E880-D4D0-4CF3-BBBF-C5C0F82784E4}" srcId="{A50034EC-9C29-45D5-BEA4-152E530E36CC}" destId="{23D79993-75E2-40E8-9937-CEA561D68168}" srcOrd="3" destOrd="0" parTransId="{89236710-F440-4F95-BEBF-EE0F98DA7AA7}" sibTransId="{0D4F87AB-D4B5-4E19-B77C-80D48E5063DA}"/>
    <dgm:cxn modelId="{ECA0F1B0-0F29-425E-9D60-DF1D1947973B}" type="presOf" srcId="{A50034EC-9C29-45D5-BEA4-152E530E36CC}" destId="{876FB8AC-3779-457D-9245-2207535A4AB2}" srcOrd="0" destOrd="0" presId="urn:microsoft.com/office/officeart/2009/3/layout/IncreasingArrowsProcess"/>
    <dgm:cxn modelId="{7ADCC3C2-DD36-439E-A712-C8236B206D5E}" type="presOf" srcId="{120D20EE-4103-48BE-8A2D-DAB8D672A98A}" destId="{CFD5C442-86CD-4780-BD5D-1C740CA4082D}" srcOrd="0" destOrd="0" presId="urn:microsoft.com/office/officeart/2009/3/layout/IncreasingArrowsProcess"/>
    <dgm:cxn modelId="{0E61E3E8-F9B6-46F3-8782-10A13F345FBD}" type="presOf" srcId="{23D79993-75E2-40E8-9937-CEA561D68168}" destId="{340E3C50-9669-4D28-B53B-A02B68865141}" srcOrd="0" destOrd="0" presId="urn:microsoft.com/office/officeart/2009/3/layout/IncreasingArrowsProcess"/>
    <dgm:cxn modelId="{76B206F8-3475-4A21-9838-42EBE734FB32}" srcId="{A50034EC-9C29-45D5-BEA4-152E530E36CC}" destId="{120D20EE-4103-48BE-8A2D-DAB8D672A98A}" srcOrd="2" destOrd="0" parTransId="{8654801F-C9FE-4A71-A04F-203A0A246C41}" sibTransId="{2C826CEF-4B4E-4681-BC81-C6E1EBA57349}"/>
    <dgm:cxn modelId="{500FC177-B87A-4E90-8F9D-7D4300F640C2}" type="presParOf" srcId="{876FB8AC-3779-457D-9245-2207535A4AB2}" destId="{ED60276C-561A-48F4-92EC-532201EDE0D7}" srcOrd="0" destOrd="0" presId="urn:microsoft.com/office/officeart/2009/3/layout/IncreasingArrowsProcess"/>
    <dgm:cxn modelId="{11D0A62D-7A37-4E5C-B65B-D7E422591A3D}" type="presParOf" srcId="{876FB8AC-3779-457D-9245-2207535A4AB2}" destId="{E594B0D0-19AC-498F-9394-EAB9C3541B07}" srcOrd="1" destOrd="0" presId="urn:microsoft.com/office/officeart/2009/3/layout/IncreasingArrowsProcess"/>
    <dgm:cxn modelId="{106BA89A-419D-4F31-BB00-E8BCE704009F}" type="presParOf" srcId="{876FB8AC-3779-457D-9245-2207535A4AB2}" destId="{770D8E93-A790-48CB-B413-85C643505A18}" srcOrd="2" destOrd="0" presId="urn:microsoft.com/office/officeart/2009/3/layout/IncreasingArrowsProcess"/>
    <dgm:cxn modelId="{3766B835-2C37-4E01-8A08-01E3F3BB9724}" type="presParOf" srcId="{876FB8AC-3779-457D-9245-2207535A4AB2}" destId="{AD7CCEB4-5065-4830-8E1D-2C7063AEBC17}" srcOrd="3" destOrd="0" presId="urn:microsoft.com/office/officeart/2009/3/layout/IncreasingArrowsProcess"/>
    <dgm:cxn modelId="{853E1F4D-409A-4935-B741-5C0EA170F7E6}" type="presParOf" srcId="{876FB8AC-3779-457D-9245-2207535A4AB2}" destId="{CFD5C442-86CD-4780-BD5D-1C740CA4082D}" srcOrd="4" destOrd="0" presId="urn:microsoft.com/office/officeart/2009/3/layout/IncreasingArrowsProcess"/>
    <dgm:cxn modelId="{1D34F3C2-A4D4-4D9F-8760-F013F45D3396}" type="presParOf" srcId="{876FB8AC-3779-457D-9245-2207535A4AB2}" destId="{E3AADCE2-43B6-43C9-8E0E-E2BC8950D087}" srcOrd="5" destOrd="0" presId="urn:microsoft.com/office/officeart/2009/3/layout/IncreasingArrowsProcess"/>
    <dgm:cxn modelId="{93919F7A-8192-4A98-B62B-0EC99183467C}" type="presParOf" srcId="{876FB8AC-3779-457D-9245-2207535A4AB2}" destId="{340E3C50-9669-4D28-B53B-A02B68865141}" srcOrd="6" destOrd="0" presId="urn:microsoft.com/office/officeart/2009/3/layout/IncreasingArrowsProcess"/>
    <dgm:cxn modelId="{6A6ACC78-37DB-4F7D-BF59-81DEEE244AB4}" type="presParOf" srcId="{876FB8AC-3779-457D-9245-2207535A4AB2}" destId="{41A03F12-FACF-4F9A-9877-BD74DB5562C2}"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DBA3-ECCD-4AF8-AD69-048A412BAA89}">
      <dsp:nvSpPr>
        <dsp:cNvPr id="0" name=""/>
        <dsp:cNvSpPr/>
      </dsp:nvSpPr>
      <dsp:spPr>
        <a:xfrm>
          <a:off x="1553743" y="820539"/>
          <a:ext cx="1962649" cy="196264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Enhanced Health in Care Homes</a:t>
          </a:r>
        </a:p>
        <a:p>
          <a:pPr marL="0" lvl="0" indent="0" algn="ctr" defTabSz="889000">
            <a:lnSpc>
              <a:spcPct val="90000"/>
            </a:lnSpc>
            <a:spcBef>
              <a:spcPct val="0"/>
            </a:spcBef>
            <a:spcAft>
              <a:spcPct val="35000"/>
            </a:spcAft>
            <a:buNone/>
          </a:pPr>
          <a:r>
            <a:rPr lang="en-GB" sz="2000" kern="1200" dirty="0"/>
            <a:t>Core Elements  </a:t>
          </a:r>
        </a:p>
      </dsp:txBody>
      <dsp:txXfrm>
        <a:off x="1841166" y="1107962"/>
        <a:ext cx="1387803" cy="1387803"/>
      </dsp:txXfrm>
    </dsp:sp>
    <dsp:sp modelId="{DDE99249-28E0-4A80-960D-17EE4228575F}">
      <dsp:nvSpPr>
        <dsp:cNvPr id="0" name=""/>
        <dsp:cNvSpPr/>
      </dsp:nvSpPr>
      <dsp:spPr>
        <a:xfrm>
          <a:off x="2044405" y="32344"/>
          <a:ext cx="981324" cy="981324"/>
        </a:xfrm>
        <a:prstGeom prst="ellipse">
          <a:avLst/>
        </a:prstGeom>
        <a:solidFill>
          <a:schemeClr val="accent5">
            <a:alpha val="50000"/>
            <a:hueOff val="-965506"/>
            <a:satOff val="-2488"/>
            <a:lumOff val="-1681"/>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effectLst/>
            </a:rPr>
            <a:t>Enhanced primary care support</a:t>
          </a:r>
          <a:endParaRPr lang="en-GB" sz="700" kern="1200" dirty="0"/>
        </a:p>
      </dsp:txBody>
      <dsp:txXfrm>
        <a:off x="2188117" y="176056"/>
        <a:ext cx="693900" cy="693900"/>
      </dsp:txXfrm>
    </dsp:sp>
    <dsp:sp modelId="{9FAAE0A0-C381-4B85-95B2-56B91B9CA398}">
      <dsp:nvSpPr>
        <dsp:cNvPr id="0" name=""/>
        <dsp:cNvSpPr/>
      </dsp:nvSpPr>
      <dsp:spPr>
        <a:xfrm>
          <a:off x="3044256" y="513847"/>
          <a:ext cx="981324" cy="981324"/>
        </a:xfrm>
        <a:prstGeom prst="ellipse">
          <a:avLst/>
        </a:prstGeom>
        <a:solidFill>
          <a:schemeClr val="accent5">
            <a:alpha val="50000"/>
            <a:hueOff val="-1931012"/>
            <a:satOff val="-4977"/>
            <a:lumOff val="-3361"/>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effectLst/>
            </a:rPr>
            <a:t>Multi-disciplinary team (MDT) support including</a:t>
          </a:r>
          <a:r>
            <a:rPr lang="en-GB" sz="700" kern="1200" spc="-25" dirty="0">
              <a:effectLst/>
            </a:rPr>
            <a:t> </a:t>
          </a:r>
          <a:r>
            <a:rPr lang="en-GB" sz="700" kern="1200" dirty="0">
              <a:effectLst/>
            </a:rPr>
            <a:t>coordinated health and social</a:t>
          </a:r>
          <a:r>
            <a:rPr lang="en-GB" sz="700" kern="1200" spc="-25" dirty="0">
              <a:effectLst/>
            </a:rPr>
            <a:t> </a:t>
          </a:r>
          <a:r>
            <a:rPr lang="en-GB" sz="700" kern="1200" dirty="0">
              <a:effectLst/>
            </a:rPr>
            <a:t>care</a:t>
          </a:r>
          <a:endParaRPr lang="en-GB" sz="700" kern="1200" dirty="0"/>
        </a:p>
      </dsp:txBody>
      <dsp:txXfrm>
        <a:off x="3187968" y="657559"/>
        <a:ext cx="693900" cy="693900"/>
      </dsp:txXfrm>
    </dsp:sp>
    <dsp:sp modelId="{3F31EC73-A9EC-490A-B941-47B28D0EC1EF}">
      <dsp:nvSpPr>
        <dsp:cNvPr id="0" name=""/>
        <dsp:cNvSpPr/>
      </dsp:nvSpPr>
      <dsp:spPr>
        <a:xfrm>
          <a:off x="3291199" y="1595774"/>
          <a:ext cx="981324" cy="981324"/>
        </a:xfrm>
        <a:prstGeom prst="ellipse">
          <a:avLst/>
        </a:prstGeom>
        <a:solidFill>
          <a:schemeClr val="accent5">
            <a:alpha val="50000"/>
            <a:hueOff val="-2896518"/>
            <a:satOff val="-7465"/>
            <a:lumOff val="-5042"/>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effectLst/>
            </a:rPr>
            <a:t>Falls prevention, Reablement and rehabilitation including strength and balance</a:t>
          </a:r>
          <a:endParaRPr lang="en-GB" sz="700" kern="1200" dirty="0"/>
        </a:p>
      </dsp:txBody>
      <dsp:txXfrm>
        <a:off x="3434911" y="1739486"/>
        <a:ext cx="693900" cy="693900"/>
      </dsp:txXfrm>
    </dsp:sp>
    <dsp:sp modelId="{9130A16C-FA76-4801-8392-8B8A09A78A56}">
      <dsp:nvSpPr>
        <dsp:cNvPr id="0" name=""/>
        <dsp:cNvSpPr/>
      </dsp:nvSpPr>
      <dsp:spPr>
        <a:xfrm>
          <a:off x="2599281" y="2463412"/>
          <a:ext cx="981324" cy="981324"/>
        </a:xfrm>
        <a:prstGeom prst="ellipse">
          <a:avLst/>
        </a:prstGeom>
        <a:solidFill>
          <a:schemeClr val="accent5">
            <a:alpha val="50000"/>
            <a:hueOff val="-3862025"/>
            <a:satOff val="-9954"/>
            <a:lumOff val="-6723"/>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effectLst/>
            </a:rPr>
            <a:t>High quality palliative and end-of-life care, Mental Health and dementia care</a:t>
          </a:r>
          <a:endParaRPr lang="en-GB" sz="700" kern="1200" dirty="0"/>
        </a:p>
      </dsp:txBody>
      <dsp:txXfrm>
        <a:off x="2742993" y="2607124"/>
        <a:ext cx="693900" cy="693900"/>
      </dsp:txXfrm>
    </dsp:sp>
    <dsp:sp modelId="{F15BBBCD-3ECE-48AC-802D-97F15C4188BC}">
      <dsp:nvSpPr>
        <dsp:cNvPr id="0" name=""/>
        <dsp:cNvSpPr/>
      </dsp:nvSpPr>
      <dsp:spPr>
        <a:xfrm>
          <a:off x="1489530" y="2463412"/>
          <a:ext cx="981324" cy="981324"/>
        </a:xfrm>
        <a:prstGeom prst="ellipse">
          <a:avLst/>
        </a:prstGeom>
        <a:solidFill>
          <a:schemeClr val="accent5">
            <a:alpha val="50000"/>
            <a:hueOff val="-4827531"/>
            <a:satOff val="-12442"/>
            <a:lumOff val="-8404"/>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effectLst/>
            </a:rPr>
            <a:t>Joined-up commissioning and collaboration between health and social care</a:t>
          </a:r>
          <a:endParaRPr lang="en-GB" sz="700" kern="1200"/>
        </a:p>
      </dsp:txBody>
      <dsp:txXfrm>
        <a:off x="1633242" y="2607124"/>
        <a:ext cx="693900" cy="693900"/>
      </dsp:txXfrm>
    </dsp:sp>
    <dsp:sp modelId="{B52B6AAF-D4F4-4325-A397-EBDE10D6A554}">
      <dsp:nvSpPr>
        <dsp:cNvPr id="0" name=""/>
        <dsp:cNvSpPr/>
      </dsp:nvSpPr>
      <dsp:spPr>
        <a:xfrm>
          <a:off x="797611" y="1595774"/>
          <a:ext cx="981324" cy="981324"/>
        </a:xfrm>
        <a:prstGeom prst="ellipse">
          <a:avLst/>
        </a:prstGeom>
        <a:solidFill>
          <a:schemeClr val="accent5">
            <a:alpha val="50000"/>
            <a:hueOff val="-5793037"/>
            <a:satOff val="-14931"/>
            <a:lumOff val="-10084"/>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effectLst/>
            </a:rPr>
            <a:t>Workforce development</a:t>
          </a:r>
          <a:endParaRPr lang="en-GB" sz="700" kern="1200"/>
        </a:p>
      </dsp:txBody>
      <dsp:txXfrm>
        <a:off x="941323" y="1739486"/>
        <a:ext cx="693900" cy="693900"/>
      </dsp:txXfrm>
    </dsp:sp>
    <dsp:sp modelId="{2B905EA5-EDB5-4078-8F99-DB52C98F2E7A}">
      <dsp:nvSpPr>
        <dsp:cNvPr id="0" name=""/>
        <dsp:cNvSpPr/>
      </dsp:nvSpPr>
      <dsp:spPr>
        <a:xfrm>
          <a:off x="1044554" y="513847"/>
          <a:ext cx="981324" cy="981324"/>
        </a:xfrm>
        <a:prstGeom prst="ellipse">
          <a:avLst/>
        </a:prstGeom>
        <a:solidFill>
          <a:schemeClr val="accent5">
            <a:alpha val="50000"/>
            <a:hueOff val="-6758543"/>
            <a:satOff val="-17419"/>
            <a:lumOff val="-11765"/>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a:effectLst/>
            </a:rPr>
            <a:t>Data, IT and technology</a:t>
          </a:r>
          <a:endParaRPr lang="en-GB" sz="700" kern="1200"/>
        </a:p>
      </dsp:txBody>
      <dsp:txXfrm>
        <a:off x="1188266" y="657559"/>
        <a:ext cx="693900" cy="693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0276C-561A-48F4-92EC-532201EDE0D7}">
      <dsp:nvSpPr>
        <dsp:cNvPr id="0" name=""/>
        <dsp:cNvSpPr/>
      </dsp:nvSpPr>
      <dsp:spPr>
        <a:xfrm>
          <a:off x="852031" y="72789"/>
          <a:ext cx="9348635" cy="136102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16062"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Provide services at scale: ensuring full geographical coverage of two-hour crisis response care across every ICS </a:t>
          </a:r>
        </a:p>
      </dsp:txBody>
      <dsp:txXfrm>
        <a:off x="852031" y="413044"/>
        <a:ext cx="9008380" cy="680510"/>
      </dsp:txXfrm>
    </dsp:sp>
    <dsp:sp modelId="{E594B0D0-19AC-498F-9394-EAB9C3541B07}">
      <dsp:nvSpPr>
        <dsp:cNvPr id="0" name=""/>
        <dsp:cNvSpPr/>
      </dsp:nvSpPr>
      <dsp:spPr>
        <a:xfrm>
          <a:off x="852031" y="1095345"/>
          <a:ext cx="2154860" cy="2517478"/>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solidFill>
                <a:srgbClr val="70AD47">
                  <a:lumMod val="50000"/>
                </a:srgbClr>
              </a:solidFill>
              <a:latin typeface="inherit"/>
              <a:ea typeface="+mn-ea"/>
              <a:cs typeface="+mn-cs"/>
            </a:rPr>
            <a:t>Ensuring that anyone who requires a two-hour response receives one, regardless of where they live </a:t>
          </a:r>
        </a:p>
      </dsp:txBody>
      <dsp:txXfrm>
        <a:off x="852031" y="1095345"/>
        <a:ext cx="2154860" cy="2517478"/>
      </dsp:txXfrm>
    </dsp:sp>
    <dsp:sp modelId="{770D8E93-A790-48CB-B413-85C643505A18}">
      <dsp:nvSpPr>
        <dsp:cNvPr id="0" name=""/>
        <dsp:cNvSpPr/>
      </dsp:nvSpPr>
      <dsp:spPr>
        <a:xfrm>
          <a:off x="3006892" y="497094"/>
          <a:ext cx="7193775" cy="1361020"/>
        </a:xfrm>
        <a:prstGeom prst="rightArrow">
          <a:avLst>
            <a:gd name="adj1" fmla="val 50000"/>
            <a:gd name="adj2" fmla="val 50000"/>
          </a:avLst>
        </a:prstGeom>
        <a:solidFill>
          <a:schemeClr val="accent5">
            <a:hueOff val="-2252848"/>
            <a:satOff val="-5806"/>
            <a:lumOff val="-3922"/>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16062"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Provide services from 8am to 8pm, seven days a week, at a minimum </a:t>
          </a:r>
        </a:p>
      </dsp:txBody>
      <dsp:txXfrm>
        <a:off x="3006892" y="837349"/>
        <a:ext cx="6853520" cy="680510"/>
      </dsp:txXfrm>
    </dsp:sp>
    <dsp:sp modelId="{AD7CCEB4-5065-4830-8E1D-2C7063AEBC17}">
      <dsp:nvSpPr>
        <dsp:cNvPr id="0" name=""/>
        <dsp:cNvSpPr/>
      </dsp:nvSpPr>
      <dsp:spPr>
        <a:xfrm>
          <a:off x="3006892" y="1548858"/>
          <a:ext cx="2154860" cy="2453311"/>
        </a:xfrm>
        <a:prstGeom prst="rect">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solidFill>
                <a:srgbClr val="70AD47">
                  <a:lumMod val="50000"/>
                </a:srgbClr>
              </a:solidFill>
              <a:latin typeface="inherit"/>
              <a:ea typeface="+mn-ea"/>
              <a:cs typeface="+mn-cs"/>
            </a:rPr>
            <a:t>Ensuring that people have access to the same high-quality home-based care at weekends and in the evenings as they do on a weekday </a:t>
          </a:r>
        </a:p>
      </dsp:txBody>
      <dsp:txXfrm>
        <a:off x="3006892" y="1548858"/>
        <a:ext cx="2154860" cy="2453311"/>
      </dsp:txXfrm>
    </dsp:sp>
    <dsp:sp modelId="{CFD5C442-86CD-4780-BD5D-1C740CA4082D}">
      <dsp:nvSpPr>
        <dsp:cNvPr id="0" name=""/>
        <dsp:cNvSpPr/>
      </dsp:nvSpPr>
      <dsp:spPr>
        <a:xfrm>
          <a:off x="5161752" y="950607"/>
          <a:ext cx="5038914" cy="1361020"/>
        </a:xfrm>
        <a:prstGeom prst="rightArrow">
          <a:avLst>
            <a:gd name="adj1" fmla="val 50000"/>
            <a:gd name="adj2" fmla="val 50000"/>
          </a:avLst>
        </a:prstGeom>
        <a:solidFill>
          <a:schemeClr val="accent5">
            <a:hueOff val="-4505695"/>
            <a:satOff val="-11613"/>
            <a:lumOff val="-7843"/>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16062"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Accept referrals into crisis response services from all appropriate sources</a:t>
          </a:r>
        </a:p>
      </dsp:txBody>
      <dsp:txXfrm>
        <a:off x="5161752" y="1290862"/>
        <a:ext cx="4698659" cy="680510"/>
      </dsp:txXfrm>
    </dsp:sp>
    <dsp:sp modelId="{E3AADCE2-43B6-43C9-8E0E-E2BC8950D087}">
      <dsp:nvSpPr>
        <dsp:cNvPr id="0" name=""/>
        <dsp:cNvSpPr/>
      </dsp:nvSpPr>
      <dsp:spPr>
        <a:xfrm>
          <a:off x="5161752" y="2002370"/>
          <a:ext cx="2154860" cy="2469714"/>
        </a:xfrm>
        <a:prstGeom prst="rect">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solidFill>
                <a:srgbClr val="70AD47">
                  <a:lumMod val="50000"/>
                </a:srgbClr>
              </a:solidFill>
              <a:latin typeface="inherit"/>
              <a:ea typeface="+mn-ea"/>
              <a:cs typeface="+mn-cs"/>
            </a:rPr>
            <a:t>Providing a seamless integrated experience for each person and enabling professionals to easily access the service </a:t>
          </a:r>
        </a:p>
      </dsp:txBody>
      <dsp:txXfrm>
        <a:off x="5161752" y="2002370"/>
        <a:ext cx="2154860" cy="2469714"/>
      </dsp:txXfrm>
    </dsp:sp>
    <dsp:sp modelId="{340E3C50-9669-4D28-B53B-A02B68865141}">
      <dsp:nvSpPr>
        <dsp:cNvPr id="0" name=""/>
        <dsp:cNvSpPr/>
      </dsp:nvSpPr>
      <dsp:spPr>
        <a:xfrm>
          <a:off x="7316613" y="1404120"/>
          <a:ext cx="2884054" cy="1361020"/>
        </a:xfrm>
        <a:prstGeom prst="rightArrow">
          <a:avLst>
            <a:gd name="adj1" fmla="val 50000"/>
            <a:gd name="adj2" fmla="val 50000"/>
          </a:avLst>
        </a:prstGeom>
        <a:solidFill>
          <a:schemeClr val="accent5">
            <a:hueOff val="-6758543"/>
            <a:satOff val="-17419"/>
            <a:lumOff val="-11765"/>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16062" numCol="1" spcCol="1270" anchor="ctr" anchorCtr="0">
          <a:noAutofit/>
        </a:bodyPr>
        <a:lstStyle/>
        <a:p>
          <a:pPr marL="0" lvl="0" indent="0" algn="l" defTabSz="622300">
            <a:lnSpc>
              <a:spcPct val="90000"/>
            </a:lnSpc>
            <a:spcBef>
              <a:spcPct val="0"/>
            </a:spcBef>
            <a:spcAft>
              <a:spcPct val="35000"/>
            </a:spcAft>
            <a:buNone/>
          </a:pPr>
          <a:endParaRPr lang="en-GB" sz="1400" b="1" kern="1200" dirty="0">
            <a:solidFill>
              <a:schemeClr val="tx1"/>
            </a:solidFill>
          </a:endParaRPr>
        </a:p>
        <a:p>
          <a:pPr marL="0" lvl="0" indent="0" algn="l" defTabSz="622300">
            <a:lnSpc>
              <a:spcPct val="90000"/>
            </a:lnSpc>
            <a:spcBef>
              <a:spcPct val="0"/>
            </a:spcBef>
            <a:spcAft>
              <a:spcPct val="35000"/>
            </a:spcAft>
            <a:buNone/>
          </a:pPr>
          <a:r>
            <a:rPr lang="en-GB" sz="1400" b="1" kern="1200" dirty="0">
              <a:solidFill>
                <a:schemeClr val="tx1"/>
              </a:solidFill>
            </a:rPr>
            <a:t>Submit complete data returns to the Community Services Data Set (CSDS)</a:t>
          </a:r>
        </a:p>
      </dsp:txBody>
      <dsp:txXfrm>
        <a:off x="7316613" y="1744375"/>
        <a:ext cx="2543799" cy="680510"/>
      </dsp:txXfrm>
    </dsp:sp>
    <dsp:sp modelId="{41A03F12-FACF-4F9A-9877-BD74DB5562C2}">
      <dsp:nvSpPr>
        <dsp:cNvPr id="0" name=""/>
        <dsp:cNvSpPr/>
      </dsp:nvSpPr>
      <dsp:spPr>
        <a:xfrm>
          <a:off x="7316613" y="2455883"/>
          <a:ext cx="2174492" cy="2498662"/>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0" lvl="0" indent="0" algn="l" defTabSz="622300">
            <a:lnSpc>
              <a:spcPct val="90000"/>
            </a:lnSpc>
            <a:spcBef>
              <a:spcPct val="0"/>
            </a:spcBef>
            <a:spcAft>
              <a:spcPct val="35000"/>
            </a:spcAft>
            <a:buNone/>
          </a:pPr>
          <a:r>
            <a:rPr lang="en-GB" sz="1400" kern="1200" dirty="0">
              <a:solidFill>
                <a:schemeClr val="accent6">
                  <a:lumMod val="50000"/>
                </a:schemeClr>
              </a:solidFill>
              <a:latin typeface="inherit"/>
              <a:ea typeface="+mn-ea"/>
              <a:cs typeface="+mn-cs"/>
            </a:rPr>
            <a:t>Demonstrating impact by collecting data that will support counting of the national standard; quality improvement and improved patient outcomes and experience </a:t>
          </a:r>
        </a:p>
      </dsp:txBody>
      <dsp:txXfrm>
        <a:off x="7316613" y="2455883"/>
        <a:ext cx="2174492" cy="24986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C36C4-E788-4677-BF27-87965E2AB230}" type="datetimeFigureOut">
              <a:rPr lang="en-GB" smtClean="0"/>
              <a:t>31/10/2022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D8B1F-0B56-4B80-8A1E-295E888E5CA2}" type="slidenum">
              <a:rPr lang="en-GB" smtClean="0"/>
              <a:t>‹#›</a:t>
            </a:fld>
            <a:endParaRPr lang="en-GB"/>
          </a:p>
        </p:txBody>
      </p:sp>
    </p:spTree>
    <p:extLst>
      <p:ext uri="{BB962C8B-B14F-4D97-AF65-F5344CB8AC3E}">
        <p14:creationId xmlns:p14="http://schemas.microsoft.com/office/powerpoint/2010/main" val="335572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1208" algn="ctr" rtl="0" eaLnBrk="0" fontAlgn="t" latinLnBrk="0" hangingPunct="0">
              <a:lnSpc>
                <a:spcPct val="107000"/>
              </a:lnSpc>
              <a:spcBef>
                <a:spcPts val="1240"/>
              </a:spcBef>
              <a:spcAft>
                <a:spcPts val="800"/>
              </a:spcAft>
              <a:tabLst>
                <a:tab pos="3784600" algn="l"/>
              </a:tabLst>
            </a:pPr>
            <a:r>
              <a:rPr lang="en-GB" sz="1800" b="1"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 element</a:t>
            </a:r>
            <a:endParaRPr lang="en-GB"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Sub-element</a:t>
            </a:r>
            <a:endParaRPr lang="en-GB" sz="1800" b="0" i="0" u="none" strike="noStrike" dirty="0">
              <a:effectLst/>
              <a:latin typeface="Arial" panose="020B0604020202020204" pitchFamily="34" charset="0"/>
            </a:endParaRPr>
          </a:p>
          <a:p>
            <a:pPr marL="0" algn="l" rtl="0" eaLnBrk="0" fontAlgn="t" latinLnBrk="0" hangingPunct="0">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rPr>
              <a:t> </a:t>
            </a:r>
            <a:endParaRPr lang="en-GB" sz="1800" b="0" i="0" u="none" strike="noStrike" dirty="0">
              <a:effectLst/>
              <a:latin typeface="Arial" panose="020B0604020202020204" pitchFamily="34" charset="0"/>
            </a:endParaRPr>
          </a:p>
          <a:p>
            <a:pPr marL="0" algn="l" rtl="0" eaLnBrk="0" fontAlgn="t" latinLnBrk="0" hangingPunct="0">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rPr>
              <a:t> </a:t>
            </a:r>
            <a:endParaRPr lang="en-GB" sz="1800" b="0" i="0" u="none" strike="noStrike" dirty="0">
              <a:effectLst/>
              <a:latin typeface="Arial" panose="020B0604020202020204" pitchFamily="34" charset="0"/>
            </a:endParaRPr>
          </a:p>
          <a:p>
            <a:pPr marL="356616" marR="109728" indent="-256032" algn="l" rtl="0" eaLnBrk="0" fontAlgn="t" latinLnBrk="0" hangingPunct="0">
              <a:spcBef>
                <a:spcPts val="1025"/>
              </a:spcBef>
              <a:spcAft>
                <a:spcPts val="800"/>
              </a:spcAft>
            </a:pPr>
            <a:r>
              <a:rPr lang="en-GB" sz="1800" b="0" i="0" u="none" strike="noStrike" kern="1200" dirty="0">
                <a:solidFill>
                  <a:srgbClr val="000000"/>
                </a:solidFill>
                <a:effectLst/>
                <a:latin typeface="Calibri" panose="020F0502020204030204" pitchFamily="34" charset="0"/>
              </a:rPr>
              <a:t>1. Enhanced primary care support</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770"/>
              </a:spcBef>
              <a:spcAft>
                <a:spcPts val="800"/>
              </a:spcAft>
            </a:pPr>
            <a:r>
              <a:rPr lang="en-GB" sz="1800" b="0" i="0" u="none" strike="noStrike" kern="1200" dirty="0">
                <a:solidFill>
                  <a:srgbClr val="000000"/>
                </a:solidFill>
                <a:effectLst/>
                <a:latin typeface="Calibri" panose="020F0502020204030204" pitchFamily="34" charset="0"/>
              </a:rPr>
              <a:t>Each care home aligned to a named PCN, which leads a weekly multidisciplinary ‘home round’</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35"/>
              </a:spcBef>
              <a:spcAft>
                <a:spcPts val="800"/>
              </a:spcAft>
            </a:pPr>
            <a:r>
              <a:rPr lang="en-GB" sz="1800" b="0" i="0" u="none" strike="noStrike" kern="1200" dirty="0">
                <a:solidFill>
                  <a:srgbClr val="000000"/>
                </a:solidFill>
                <a:effectLst/>
                <a:latin typeface="Calibri" panose="020F0502020204030204" pitchFamily="34" charset="0"/>
              </a:rPr>
              <a:t>Medicine reviews</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35"/>
              </a:spcBef>
              <a:spcAft>
                <a:spcPts val="800"/>
              </a:spcAft>
            </a:pPr>
            <a:r>
              <a:rPr lang="en-GB" sz="1800" b="0" i="0" u="none" strike="noStrike" kern="1200" dirty="0">
                <a:solidFill>
                  <a:srgbClr val="000000"/>
                </a:solidFill>
                <a:effectLst/>
                <a:latin typeface="Calibri" panose="020F0502020204030204" pitchFamily="34" charset="0"/>
              </a:rPr>
              <a:t>Hydration and nutrition support</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35"/>
              </a:spcBef>
              <a:spcAft>
                <a:spcPts val="800"/>
              </a:spcAft>
            </a:pPr>
            <a:r>
              <a:rPr lang="en-GB" sz="1800" b="0" i="0" u="none" strike="noStrike" kern="1200" dirty="0">
                <a:solidFill>
                  <a:srgbClr val="000000"/>
                </a:solidFill>
                <a:effectLst/>
                <a:latin typeface="Calibri" panose="020F0502020204030204" pitchFamily="34" charset="0"/>
              </a:rPr>
              <a:t>Oral health care</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35"/>
              </a:spcBef>
              <a:spcAft>
                <a:spcPts val="800"/>
              </a:spcAft>
            </a:pPr>
            <a:r>
              <a:rPr lang="en-GB" sz="1800" b="0" i="0" u="none" strike="noStrike" kern="1200" dirty="0">
                <a:solidFill>
                  <a:srgbClr val="000000"/>
                </a:solidFill>
                <a:effectLst/>
                <a:latin typeface="Calibri" panose="020F0502020204030204" pitchFamily="34" charset="0"/>
              </a:rPr>
              <a:t>Access to out-of-hours/urgent care when needed</a:t>
            </a:r>
            <a:endParaRPr lang="en-GB" sz="1800" b="0" i="0" u="none" strike="noStrike" dirty="0">
              <a:effectLst/>
              <a:latin typeface="Arial" panose="020B0604020202020204" pitchFamily="34" charset="0"/>
            </a:endParaRPr>
          </a:p>
          <a:p>
            <a:pPr marL="356616" marR="228600" indent="-256032" algn="l" rtl="0" eaLnBrk="0" fontAlgn="t" latinLnBrk="0" hangingPunct="0">
              <a:spcBef>
                <a:spcPts val="545"/>
              </a:spcBef>
              <a:spcAft>
                <a:spcPts val="800"/>
              </a:spcAft>
            </a:pPr>
            <a:r>
              <a:rPr lang="en-GB" sz="1800" b="0" i="0" u="none" strike="noStrike" kern="1200" dirty="0">
                <a:solidFill>
                  <a:srgbClr val="000000"/>
                </a:solidFill>
                <a:effectLst/>
                <a:latin typeface="Calibri" panose="020F0502020204030204" pitchFamily="34" charset="0"/>
              </a:rPr>
              <a:t>2. Multi-disciplinary team (MDT) support including</a:t>
            </a:r>
            <a:r>
              <a:rPr lang="en-GB" sz="1800" b="0" i="0" u="none" strike="noStrike" kern="1200" spc="-25" dirty="0">
                <a:solidFill>
                  <a:srgbClr val="000000"/>
                </a:solidFill>
                <a:effectLst/>
                <a:latin typeface="Calibri" panose="020F0502020204030204" pitchFamily="34" charset="0"/>
              </a:rPr>
              <a:t> </a:t>
            </a:r>
            <a:r>
              <a:rPr lang="en-GB" sz="1800" b="0" i="0" u="none" strike="noStrike" kern="1200" dirty="0">
                <a:solidFill>
                  <a:srgbClr val="000000"/>
                </a:solidFill>
                <a:effectLst/>
                <a:latin typeface="Calibri" panose="020F0502020204030204" pitchFamily="34" charset="0"/>
              </a:rPr>
              <a:t>coordinated health and social</a:t>
            </a:r>
            <a:r>
              <a:rPr lang="en-GB" sz="1800" b="0" i="0" u="none" strike="noStrike" kern="1200" spc="-25" dirty="0">
                <a:solidFill>
                  <a:srgbClr val="000000"/>
                </a:solidFill>
                <a:effectLst/>
                <a:latin typeface="Calibri" panose="020F0502020204030204" pitchFamily="34" charset="0"/>
              </a:rPr>
              <a:t> </a:t>
            </a:r>
            <a:r>
              <a:rPr lang="en-GB" sz="1800" b="0" i="0" u="none" strike="noStrike" kern="1200" dirty="0">
                <a:solidFill>
                  <a:srgbClr val="000000"/>
                </a:solidFill>
                <a:effectLst/>
                <a:latin typeface="Calibri" panose="020F0502020204030204" pitchFamily="34" charset="0"/>
              </a:rPr>
              <a:t>care</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10"/>
              </a:spcBef>
              <a:spcAft>
                <a:spcPts val="800"/>
              </a:spcAft>
            </a:pPr>
            <a:r>
              <a:rPr lang="en-GB" sz="1800" b="0" i="0" u="none" strike="noStrike" kern="1200" dirty="0">
                <a:solidFill>
                  <a:srgbClr val="000000"/>
                </a:solidFill>
                <a:effectLst/>
                <a:latin typeface="Calibri" panose="020F0502020204030204" pitchFamily="34" charset="0"/>
              </a:rPr>
              <a:t>Expert advice and care for those with the most complex needs</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10"/>
              </a:spcBef>
              <a:spcAft>
                <a:spcPts val="800"/>
              </a:spcAft>
            </a:pPr>
            <a:r>
              <a:rPr lang="en-GB" sz="1800" b="0" i="0" u="none" strike="noStrike" kern="1200" dirty="0">
                <a:solidFill>
                  <a:srgbClr val="000000"/>
                </a:solidFill>
                <a:effectLst/>
                <a:latin typeface="Calibri" panose="020F0502020204030204" pitchFamily="34" charset="0"/>
              </a:rPr>
              <a:t>Continence promotion and management</a:t>
            </a:r>
            <a:endParaRPr lang="en-GB" sz="1800" b="0" i="0" u="none" strike="noStrike" dirty="0">
              <a:effectLst/>
              <a:latin typeface="Arial" panose="020B0604020202020204" pitchFamily="34" charset="0"/>
            </a:endParaRPr>
          </a:p>
          <a:p>
            <a:pPr marL="118872" marR="45720" algn="l" rtl="0" eaLnBrk="0" fontAlgn="t" latinLnBrk="0" hangingPunct="0">
              <a:lnSpc>
                <a:spcPct val="102000"/>
              </a:lnSpc>
              <a:spcBef>
                <a:spcPts val="625"/>
              </a:spcBef>
              <a:spcAft>
                <a:spcPts val="800"/>
              </a:spcAft>
            </a:pPr>
            <a:r>
              <a:rPr lang="en-GB" sz="1800" b="0" i="0" u="none" strike="noStrike" kern="1200" dirty="0">
                <a:solidFill>
                  <a:srgbClr val="000000"/>
                </a:solidFill>
                <a:effectLst/>
                <a:latin typeface="Calibri" panose="020F0502020204030204" pitchFamily="34" charset="0"/>
              </a:rPr>
              <a:t>Flu prevention and management</a:t>
            </a:r>
            <a:endParaRPr lang="en-GB" sz="1800" b="0" i="0" u="none" strike="noStrike" dirty="0">
              <a:effectLst/>
              <a:latin typeface="Arial" panose="020B0604020202020204" pitchFamily="34" charset="0"/>
            </a:endParaRPr>
          </a:p>
          <a:p>
            <a:pPr marL="118872" marR="45720" algn="l" rtl="0" eaLnBrk="0" fontAlgn="t" latinLnBrk="0" hangingPunct="0">
              <a:lnSpc>
                <a:spcPct val="102000"/>
              </a:lnSpc>
              <a:spcBef>
                <a:spcPts val="625"/>
              </a:spcBef>
              <a:spcAft>
                <a:spcPts val="800"/>
              </a:spcAft>
            </a:pPr>
            <a:r>
              <a:rPr lang="en-GB" sz="1800" b="0" i="0" u="none" strike="noStrike" kern="1200" dirty="0">
                <a:solidFill>
                  <a:srgbClr val="000000"/>
                </a:solidFill>
                <a:effectLst/>
                <a:latin typeface="Calibri" panose="020F0502020204030204" pitchFamily="34" charset="0"/>
              </a:rPr>
              <a:t>Wound care – leg and foot ulcers</a:t>
            </a:r>
            <a:endParaRPr lang="en-GB" sz="1800" b="0" i="0" u="none" strike="noStrike" dirty="0">
              <a:effectLst/>
              <a:latin typeface="Arial" panose="020B0604020202020204" pitchFamily="34" charset="0"/>
            </a:endParaRPr>
          </a:p>
          <a:p>
            <a:pPr marL="118872" marR="45720" algn="l" rtl="0" eaLnBrk="0" fontAlgn="t" latinLnBrk="0" hangingPunct="0">
              <a:lnSpc>
                <a:spcPct val="102000"/>
              </a:lnSpc>
              <a:spcBef>
                <a:spcPts val="625"/>
              </a:spcBef>
              <a:spcAft>
                <a:spcPts val="800"/>
              </a:spcAft>
            </a:pPr>
            <a:r>
              <a:rPr lang="en-GB" sz="1800" b="0" i="0" u="none" strike="noStrike" kern="1200" dirty="0">
                <a:solidFill>
                  <a:srgbClr val="000000"/>
                </a:solidFill>
                <a:effectLst/>
                <a:latin typeface="Calibri" panose="020F0502020204030204" pitchFamily="34" charset="0"/>
              </a:rPr>
              <a:t>Helping professionals, carers and individuals with needs navigate the health and care system</a:t>
            </a:r>
            <a:endParaRPr lang="en-GB" sz="1800" b="0" i="0" u="none" strike="noStrike" dirty="0">
              <a:effectLst/>
              <a:latin typeface="Arial" panose="020B0604020202020204" pitchFamily="34" charset="0"/>
            </a:endParaRPr>
          </a:p>
          <a:p>
            <a:pPr marL="0" algn="l" rtl="0" eaLnBrk="0" fontAlgn="t" latinLnBrk="0" hangingPunct="0">
              <a:lnSpc>
                <a:spcPct val="107000"/>
              </a:lnSpc>
              <a:spcBef>
                <a:spcPts val="15"/>
              </a:spcBef>
              <a:spcAft>
                <a:spcPts val="800"/>
              </a:spcAft>
            </a:pPr>
            <a:r>
              <a:rPr lang="en-GB" sz="1800" b="0" i="0" u="none" strike="noStrike" kern="1200" dirty="0">
                <a:solidFill>
                  <a:srgbClr val="000000"/>
                </a:solidFill>
                <a:effectLst/>
                <a:latin typeface="Calibri" panose="020F0502020204030204" pitchFamily="34" charset="0"/>
              </a:rPr>
              <a:t> </a:t>
            </a:r>
            <a:endParaRPr lang="en-GB" sz="1800" b="0" i="0" u="none" strike="noStrike" dirty="0">
              <a:effectLst/>
              <a:latin typeface="Arial" panose="020B0604020202020204" pitchFamily="34" charset="0"/>
            </a:endParaRPr>
          </a:p>
          <a:p>
            <a:pPr marL="356616" marR="109728" indent="-256032" algn="l" rtl="0" eaLnBrk="0" fontAlgn="t" latinLnBrk="0" hangingPunct="0">
              <a:spcBef>
                <a:spcPts val="0"/>
              </a:spcBef>
              <a:spcAft>
                <a:spcPts val="800"/>
              </a:spcAft>
            </a:pPr>
            <a:r>
              <a:rPr lang="en-GB" sz="1800" b="0" i="0" u="none" strike="noStrike" kern="1200" dirty="0">
                <a:solidFill>
                  <a:srgbClr val="000000"/>
                </a:solidFill>
                <a:effectLst/>
                <a:latin typeface="Calibri" panose="020F0502020204030204" pitchFamily="34" charset="0"/>
              </a:rPr>
              <a:t>3. Falls prevention, Reablement and rehabilitation including strength and balance</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10"/>
              </a:spcBef>
              <a:spcAft>
                <a:spcPts val="800"/>
              </a:spcAft>
            </a:pPr>
            <a:r>
              <a:rPr lang="en-GB" sz="1800" b="0" i="0" u="none" strike="noStrike" kern="1200" dirty="0">
                <a:solidFill>
                  <a:srgbClr val="000000"/>
                </a:solidFill>
                <a:effectLst/>
                <a:latin typeface="Calibri" panose="020F0502020204030204" pitchFamily="34" charset="0"/>
              </a:rPr>
              <a:t>Rehabilitation/reablement services</a:t>
            </a:r>
            <a:endParaRPr lang="en-GB" sz="1800" b="0" i="0" u="none" strike="noStrike" dirty="0">
              <a:effectLst/>
              <a:latin typeface="Arial" panose="020B0604020202020204" pitchFamily="34" charset="0"/>
            </a:endParaRPr>
          </a:p>
          <a:p>
            <a:pPr marL="109728" algn="l" rtl="0" eaLnBrk="0" fontAlgn="t" latinLnBrk="0" hangingPunct="0">
              <a:lnSpc>
                <a:spcPct val="102000"/>
              </a:lnSpc>
              <a:spcBef>
                <a:spcPts val="625"/>
              </a:spcBef>
              <a:spcAft>
                <a:spcPts val="800"/>
              </a:spcAft>
            </a:pPr>
            <a:r>
              <a:rPr lang="en-GB" sz="1800" b="0" i="0" u="none" strike="noStrike" kern="1200" dirty="0">
                <a:solidFill>
                  <a:srgbClr val="000000"/>
                </a:solidFill>
                <a:effectLst/>
                <a:latin typeface="Calibri" panose="020F0502020204030204" pitchFamily="34" charset="0"/>
              </a:rPr>
              <a:t>Falls, strength &amp; balance</a:t>
            </a:r>
            <a:endParaRPr lang="en-GB" sz="1800" b="0" i="0" u="none" strike="noStrike" dirty="0">
              <a:effectLst/>
              <a:latin typeface="Arial" panose="020B0604020202020204" pitchFamily="34" charset="0"/>
            </a:endParaRPr>
          </a:p>
          <a:p>
            <a:pPr marL="109728" algn="l" rtl="0" eaLnBrk="0" fontAlgn="t" latinLnBrk="0" hangingPunct="0">
              <a:lnSpc>
                <a:spcPct val="102000"/>
              </a:lnSpc>
              <a:spcBef>
                <a:spcPts val="625"/>
              </a:spcBef>
              <a:spcAft>
                <a:spcPts val="800"/>
              </a:spcAft>
            </a:pPr>
            <a:r>
              <a:rPr lang="en-GB" sz="1800" b="0" i="0" u="none" strike="noStrike" kern="1200" dirty="0">
                <a:solidFill>
                  <a:srgbClr val="000000"/>
                </a:solidFill>
                <a:effectLst/>
                <a:latin typeface="Calibri" panose="020F0502020204030204" pitchFamily="34" charset="0"/>
              </a:rPr>
              <a:t>Developing community assets to support resilience and independence</a:t>
            </a:r>
            <a:endParaRPr lang="en-GB" sz="1800" b="0" i="0" u="none" strike="noStrike" dirty="0">
              <a:effectLst/>
              <a:latin typeface="Arial" panose="020B0604020202020204" pitchFamily="34" charset="0"/>
            </a:endParaRPr>
          </a:p>
          <a:p>
            <a:pPr marL="0" algn="l" rtl="0" eaLnBrk="0" fontAlgn="t" latinLnBrk="0" hangingPunct="0">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rPr>
              <a:t> </a:t>
            </a:r>
            <a:endParaRPr lang="en-GB" sz="1800" b="0" i="0" u="none" strike="noStrike" dirty="0">
              <a:effectLst/>
              <a:latin typeface="Arial" panose="020B0604020202020204" pitchFamily="34" charset="0"/>
            </a:endParaRPr>
          </a:p>
          <a:p>
            <a:pPr marL="356616" marR="109728" indent="-256032" algn="l" rtl="0" eaLnBrk="0" fontAlgn="t" latinLnBrk="0" hangingPunct="0">
              <a:spcBef>
                <a:spcPts val="0"/>
              </a:spcBef>
              <a:spcAft>
                <a:spcPts val="800"/>
              </a:spcAft>
            </a:pPr>
            <a:r>
              <a:rPr lang="en-GB" sz="1800" b="0" i="0" u="none" strike="noStrike" kern="1200" dirty="0">
                <a:solidFill>
                  <a:srgbClr val="000000"/>
                </a:solidFill>
                <a:effectLst/>
                <a:latin typeface="Calibri" panose="020F0502020204030204" pitchFamily="34" charset="0"/>
              </a:rPr>
              <a:t>4. High quality palliative and end-of-life care, Mental Health and dementia care</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10"/>
              </a:spcBef>
              <a:spcAft>
                <a:spcPts val="800"/>
              </a:spcAft>
            </a:pPr>
            <a:r>
              <a:rPr lang="en-GB" sz="1800" b="0" i="0" u="none" strike="noStrike" kern="1200" dirty="0">
                <a:solidFill>
                  <a:srgbClr val="000000"/>
                </a:solidFill>
                <a:effectLst/>
                <a:latin typeface="Calibri" panose="020F0502020204030204" pitchFamily="34" charset="0"/>
              </a:rPr>
              <a:t>Palliative and end-of-life care</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35"/>
              </a:spcBef>
              <a:spcAft>
                <a:spcPts val="800"/>
              </a:spcAft>
            </a:pPr>
            <a:r>
              <a:rPr lang="en-GB" sz="1800" b="0" i="0" u="none" strike="noStrike" kern="1200" dirty="0">
                <a:solidFill>
                  <a:srgbClr val="000000"/>
                </a:solidFill>
                <a:effectLst/>
                <a:latin typeface="Calibri" panose="020F0502020204030204" pitchFamily="34" charset="0"/>
              </a:rPr>
              <a:t>Mental health care</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35"/>
              </a:spcBef>
              <a:spcAft>
                <a:spcPts val="800"/>
              </a:spcAft>
            </a:pPr>
            <a:r>
              <a:rPr lang="en-GB" sz="1800" b="0" i="0" u="none" strike="noStrike" kern="1200" dirty="0">
                <a:solidFill>
                  <a:srgbClr val="000000"/>
                </a:solidFill>
                <a:effectLst/>
                <a:latin typeface="Calibri" panose="020F0502020204030204" pitchFamily="34" charset="0"/>
              </a:rPr>
              <a:t>Dementia care</a:t>
            </a:r>
            <a:endParaRPr lang="en-GB" sz="1800" b="0" i="0" u="none" strike="noStrike" dirty="0">
              <a:effectLst/>
              <a:latin typeface="Arial" panose="020B0604020202020204" pitchFamily="34" charset="0"/>
            </a:endParaRPr>
          </a:p>
          <a:p>
            <a:pPr marL="0" algn="l" rtl="0" eaLnBrk="0" fontAlgn="t" latinLnBrk="0" hangingPunct="0">
              <a:lnSpc>
                <a:spcPct val="107000"/>
              </a:lnSpc>
              <a:spcBef>
                <a:spcPts val="50"/>
              </a:spcBef>
              <a:spcAft>
                <a:spcPts val="800"/>
              </a:spcAft>
            </a:pPr>
            <a:r>
              <a:rPr lang="en-GB" sz="1800" b="0" i="0" u="none" strike="noStrike" kern="1200" dirty="0">
                <a:solidFill>
                  <a:srgbClr val="000000"/>
                </a:solidFill>
                <a:effectLst/>
                <a:latin typeface="Calibri" panose="020F0502020204030204" pitchFamily="34" charset="0"/>
              </a:rPr>
              <a:t> </a:t>
            </a:r>
            <a:endParaRPr lang="en-GB" sz="1800" b="0" i="0" u="none" strike="noStrike" dirty="0">
              <a:effectLst/>
              <a:latin typeface="Arial" panose="020B0604020202020204" pitchFamily="34" charset="0"/>
            </a:endParaRPr>
          </a:p>
          <a:p>
            <a:pPr marL="356616" marR="155448" indent="-256032" algn="l" rtl="0" eaLnBrk="0" fontAlgn="t" latinLnBrk="0" hangingPunct="0">
              <a:spcBef>
                <a:spcPts val="0"/>
              </a:spcBef>
              <a:spcAft>
                <a:spcPts val="800"/>
              </a:spcAft>
            </a:pPr>
            <a:r>
              <a:rPr lang="en-GB" sz="1800" b="0" i="0" u="none" strike="noStrike" kern="1200" dirty="0">
                <a:solidFill>
                  <a:srgbClr val="000000"/>
                </a:solidFill>
                <a:effectLst/>
                <a:latin typeface="Calibri" panose="020F0502020204030204" pitchFamily="34" charset="0"/>
              </a:rPr>
              <a:t>5. Joined-up commissioning and collaboration between health and social care</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10"/>
              </a:spcBef>
              <a:spcAft>
                <a:spcPts val="800"/>
              </a:spcAft>
            </a:pPr>
            <a:r>
              <a:rPr lang="en-GB" sz="1800" b="0" i="0" u="none" strike="noStrike" kern="1200" dirty="0">
                <a:solidFill>
                  <a:srgbClr val="000000"/>
                </a:solidFill>
                <a:effectLst/>
                <a:latin typeface="Calibri" panose="020F0502020204030204" pitchFamily="34" charset="0"/>
              </a:rPr>
              <a:t>Co-production with providers and networked care homes</a:t>
            </a:r>
            <a:endParaRPr lang="en-GB" sz="1800" b="0" i="0" u="none" strike="noStrike" dirty="0">
              <a:effectLst/>
              <a:latin typeface="Arial" panose="020B0604020202020204" pitchFamily="34" charset="0"/>
            </a:endParaRPr>
          </a:p>
          <a:p>
            <a:pPr marL="109728" algn="l" rtl="0" eaLnBrk="0" fontAlgn="t" latinLnBrk="0" hangingPunct="0">
              <a:lnSpc>
                <a:spcPct val="102000"/>
              </a:lnSpc>
              <a:spcBef>
                <a:spcPts val="625"/>
              </a:spcBef>
              <a:spcAft>
                <a:spcPts val="800"/>
              </a:spcAft>
            </a:pPr>
            <a:r>
              <a:rPr lang="en-GB" sz="1800" b="0" i="0" u="none" strike="noStrike" kern="1200" dirty="0">
                <a:solidFill>
                  <a:srgbClr val="000000"/>
                </a:solidFill>
                <a:effectLst/>
                <a:latin typeface="Calibri" panose="020F0502020204030204" pitchFamily="34" charset="0"/>
              </a:rPr>
              <a:t>Shared contractual mechanisms to promote integration (including Continuing Healthcare)</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35"/>
              </a:spcBef>
              <a:spcAft>
                <a:spcPts val="800"/>
              </a:spcAft>
            </a:pPr>
            <a:r>
              <a:rPr lang="en-GB" sz="1800" b="0" i="0" u="none" strike="noStrike" kern="1200" dirty="0">
                <a:solidFill>
                  <a:srgbClr val="000000"/>
                </a:solidFill>
                <a:effectLst/>
                <a:latin typeface="Calibri" panose="020F0502020204030204" pitchFamily="34" charset="0"/>
              </a:rPr>
              <a:t>Access to appropriate housing options</a:t>
            </a:r>
            <a:endParaRPr lang="en-GB" sz="1800" b="0" i="0" u="none" strike="noStrike" dirty="0">
              <a:effectLst/>
              <a:latin typeface="Arial" panose="020B0604020202020204" pitchFamily="34" charset="0"/>
            </a:endParaRPr>
          </a:p>
          <a:p>
            <a:pPr marL="0" algn="l" rtl="0" eaLnBrk="0" fontAlgn="t" latinLnBrk="0" hangingPunct="0">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rPr>
              <a:t> </a:t>
            </a:r>
            <a:endParaRPr lang="en-GB" sz="1800" b="0" i="0" u="none" strike="noStrike" dirty="0">
              <a:effectLst/>
              <a:latin typeface="Arial" panose="020B0604020202020204" pitchFamily="34" charset="0"/>
            </a:endParaRPr>
          </a:p>
          <a:p>
            <a:pPr marL="356616" marR="832104" indent="-256032" algn="l" rtl="0" eaLnBrk="0" fontAlgn="t" latinLnBrk="0" hangingPunct="0">
              <a:spcBef>
                <a:spcPts val="0"/>
              </a:spcBef>
              <a:spcAft>
                <a:spcPts val="800"/>
              </a:spcAft>
            </a:pPr>
            <a:r>
              <a:rPr lang="en-GB" sz="1800" b="0" i="0" u="none" strike="noStrike" kern="1200" dirty="0">
                <a:solidFill>
                  <a:srgbClr val="000000"/>
                </a:solidFill>
                <a:effectLst/>
                <a:latin typeface="Calibri" panose="020F0502020204030204" pitchFamily="34" charset="0"/>
              </a:rPr>
              <a:t>6. Workforce development</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10"/>
              </a:spcBef>
              <a:spcAft>
                <a:spcPts val="800"/>
              </a:spcAft>
            </a:pPr>
            <a:r>
              <a:rPr lang="en-GB" sz="1800" b="0" i="0" u="none" strike="noStrike" kern="1200" dirty="0">
                <a:solidFill>
                  <a:srgbClr val="000000"/>
                </a:solidFill>
                <a:effectLst/>
                <a:latin typeface="Calibri" panose="020F0502020204030204" pitchFamily="34" charset="0"/>
              </a:rPr>
              <a:t>Training and development for social care provider staff</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35"/>
              </a:spcBef>
              <a:spcAft>
                <a:spcPts val="800"/>
              </a:spcAft>
            </a:pPr>
            <a:r>
              <a:rPr lang="en-GB" sz="1800" b="0" i="0" u="none" strike="noStrike" kern="1200" dirty="0">
                <a:solidFill>
                  <a:srgbClr val="000000"/>
                </a:solidFill>
                <a:effectLst/>
                <a:latin typeface="Calibri" panose="020F0502020204030204" pitchFamily="34" charset="0"/>
              </a:rPr>
              <a:t>Joint workforce planning across all sectors</a:t>
            </a:r>
            <a:endParaRPr lang="en-GB" sz="1800" b="0" i="0" u="none" strike="noStrike" dirty="0">
              <a:effectLst/>
              <a:latin typeface="Arial" panose="020B0604020202020204" pitchFamily="34" charset="0"/>
            </a:endParaRPr>
          </a:p>
          <a:p>
            <a:pPr marL="0" algn="l" rtl="0" eaLnBrk="0" fontAlgn="t" latinLnBrk="0" hangingPunct="0">
              <a:lnSpc>
                <a:spcPct val="107000"/>
              </a:lnSpc>
              <a:spcBef>
                <a:spcPts val="0"/>
              </a:spcBef>
              <a:spcAft>
                <a:spcPts val="800"/>
              </a:spcAft>
            </a:pPr>
            <a:r>
              <a:rPr lang="en-GB" sz="1800" b="0" i="0" u="none" strike="noStrike" kern="1200" dirty="0">
                <a:solidFill>
                  <a:srgbClr val="000000"/>
                </a:solidFill>
                <a:effectLst/>
                <a:latin typeface="Calibri" panose="020F0502020204030204" pitchFamily="34" charset="0"/>
              </a:rPr>
              <a:t> </a:t>
            </a:r>
            <a:endParaRPr lang="en-GB" sz="1800" b="0" i="0" u="none" strike="noStrike" dirty="0">
              <a:effectLst/>
              <a:latin typeface="Arial" panose="020B0604020202020204" pitchFamily="34" charset="0"/>
            </a:endParaRPr>
          </a:p>
          <a:p>
            <a:pPr marL="356616" marR="228600" indent="-256032" algn="l" rtl="0" eaLnBrk="0" fontAlgn="t" latinLnBrk="0" hangingPunct="0">
              <a:spcBef>
                <a:spcPts val="1070"/>
              </a:spcBef>
              <a:spcAft>
                <a:spcPts val="800"/>
              </a:spcAft>
            </a:pPr>
            <a:r>
              <a:rPr lang="en-GB" sz="1800" b="0" i="0" u="none" strike="noStrike" kern="1200" dirty="0">
                <a:solidFill>
                  <a:srgbClr val="000000"/>
                </a:solidFill>
                <a:effectLst/>
                <a:latin typeface="Calibri" panose="020F0502020204030204" pitchFamily="34" charset="0"/>
              </a:rPr>
              <a:t>7. Data, IT and technology</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10"/>
              </a:spcBef>
              <a:spcAft>
                <a:spcPts val="800"/>
              </a:spcAft>
            </a:pPr>
            <a:r>
              <a:rPr lang="en-GB" sz="1800" b="0" i="0" u="none" strike="noStrike" kern="1200" dirty="0">
                <a:solidFill>
                  <a:srgbClr val="000000"/>
                </a:solidFill>
                <a:effectLst/>
                <a:latin typeface="Calibri" panose="020F0502020204030204" pitchFamily="34" charset="0"/>
              </a:rPr>
              <a:t>Linked health and social care data sets</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700"/>
              </a:spcBef>
              <a:spcAft>
                <a:spcPts val="800"/>
              </a:spcAft>
            </a:pPr>
            <a:r>
              <a:rPr lang="en-GB" sz="1800" b="0" i="0" u="none" strike="noStrike" kern="1200" dirty="0">
                <a:solidFill>
                  <a:srgbClr val="000000"/>
                </a:solidFill>
                <a:effectLst/>
                <a:latin typeface="Calibri" panose="020F0502020204030204" pitchFamily="34" charset="0"/>
              </a:rPr>
              <a:t>Access to the care record and secure email</a:t>
            </a:r>
            <a:endParaRPr lang="en-GB" sz="1800" b="0" i="0" u="none" strike="noStrike" dirty="0">
              <a:effectLst/>
              <a:latin typeface="Arial" panose="020B0604020202020204" pitchFamily="34" charset="0"/>
            </a:endParaRPr>
          </a:p>
          <a:p>
            <a:pPr marL="109728" algn="l" rtl="0" eaLnBrk="0" fontAlgn="t" latinLnBrk="0" hangingPunct="0">
              <a:lnSpc>
                <a:spcPct val="107000"/>
              </a:lnSpc>
              <a:spcBef>
                <a:spcPts val="695"/>
              </a:spcBef>
              <a:spcAft>
                <a:spcPts val="800"/>
              </a:spcAft>
            </a:pPr>
            <a:r>
              <a:rPr lang="en-GB" sz="1800" b="0" i="0" u="none" strike="noStrike" kern="1200" dirty="0">
                <a:solidFill>
                  <a:srgbClr val="000000"/>
                </a:solidFill>
                <a:effectLst/>
                <a:latin typeface="Calibri" panose="020F0502020204030204" pitchFamily="34" charset="0"/>
              </a:rPr>
              <a:t>Better use of technology in care homes</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19D8B1F-0B56-4B80-8A1E-295E888E5CA2}" type="slidenum">
              <a:rPr lang="en-GB" smtClean="0"/>
              <a:t>10</a:t>
            </a:fld>
            <a:endParaRPr lang="en-GB"/>
          </a:p>
        </p:txBody>
      </p:sp>
    </p:spTree>
    <p:extLst>
      <p:ext uri="{BB962C8B-B14F-4D97-AF65-F5344CB8AC3E}">
        <p14:creationId xmlns:p14="http://schemas.microsoft.com/office/powerpoint/2010/main" val="302814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dirty="0">
                <a:solidFill>
                  <a:schemeClr val="tx1"/>
                </a:solidFill>
              </a:rPr>
              <a:t>Anticipatory care is delivered through </a:t>
            </a:r>
            <a:r>
              <a:rPr lang="en-GB" sz="1600" b="1" dirty="0">
                <a:solidFill>
                  <a:schemeClr val="tx1"/>
                </a:solidFill>
              </a:rPr>
              <a:t>5 key steps:</a:t>
            </a:r>
          </a:p>
          <a:p>
            <a:pPr marL="342900" indent="-342900">
              <a:buFont typeface="+mj-lt"/>
              <a:buAutoNum type="arabicPeriod"/>
            </a:pPr>
            <a:r>
              <a:rPr lang="en-GB" sz="1600" b="1" dirty="0">
                <a:solidFill>
                  <a:schemeClr val="tx1"/>
                </a:solidFill>
              </a:rPr>
              <a:t>Population Cohort Identification</a:t>
            </a:r>
          </a:p>
          <a:p>
            <a:pPr marL="800100" lvl="1" indent="-342900">
              <a:buFont typeface="+mj-lt"/>
              <a:buAutoNum type="alphaLcParenR"/>
            </a:pPr>
            <a:r>
              <a:rPr lang="en-GB" sz="1200" dirty="0">
                <a:solidFill>
                  <a:schemeClr val="tx1"/>
                </a:solidFill>
              </a:rPr>
              <a:t>Using risk stratification to identify the cohort most at risk of unwarranted health outcomes</a:t>
            </a:r>
          </a:p>
          <a:p>
            <a:pPr marL="342900" indent="-342900">
              <a:buFont typeface="+mj-lt"/>
              <a:buAutoNum type="arabicPeriod"/>
            </a:pPr>
            <a:r>
              <a:rPr lang="en-GB" sz="1600" b="1" dirty="0">
                <a:solidFill>
                  <a:schemeClr val="tx1"/>
                </a:solidFill>
              </a:rPr>
              <a:t>Proactive Care Needs Assessment</a:t>
            </a:r>
          </a:p>
          <a:p>
            <a:pPr marL="800100" lvl="1" indent="-342900">
              <a:buFont typeface="+mj-lt"/>
              <a:buAutoNum type="alphaLcParenR"/>
            </a:pPr>
            <a:r>
              <a:rPr lang="en-GB" sz="1200" dirty="0">
                <a:solidFill>
                  <a:schemeClr val="tx1"/>
                </a:solidFill>
              </a:rPr>
              <a:t>Undertake a proactive care needs assessment in a personalised, holistic manner</a:t>
            </a:r>
          </a:p>
          <a:p>
            <a:pPr marL="800100" lvl="1" indent="-342900">
              <a:buFont typeface="+mj-lt"/>
              <a:buAutoNum type="alphaLcParenR"/>
            </a:pPr>
            <a:r>
              <a:rPr lang="en-GB" sz="1200" dirty="0">
                <a:solidFill>
                  <a:schemeClr val="tx1"/>
                </a:solidFill>
              </a:rPr>
              <a:t>Determine the individuals health, social and support needs</a:t>
            </a:r>
          </a:p>
          <a:p>
            <a:pPr marL="342900" indent="-342900">
              <a:buFont typeface="+mj-lt"/>
              <a:buAutoNum type="arabicPeriod"/>
            </a:pPr>
            <a:r>
              <a:rPr lang="en-GB" sz="1600" b="1" dirty="0">
                <a:solidFill>
                  <a:schemeClr val="tx1"/>
                </a:solidFill>
              </a:rPr>
              <a:t>Personalised Care and Support Planning</a:t>
            </a:r>
          </a:p>
          <a:p>
            <a:pPr marL="800100" lvl="1" indent="-342900">
              <a:buFont typeface="+mj-lt"/>
              <a:buAutoNum type="alphaLcParenR"/>
            </a:pPr>
            <a:r>
              <a:rPr lang="en-GB" sz="1200" dirty="0">
                <a:solidFill>
                  <a:schemeClr val="tx1"/>
                </a:solidFill>
              </a:rPr>
              <a:t>Understanding what matters to the person as well as their clinical and support needs</a:t>
            </a:r>
          </a:p>
          <a:p>
            <a:pPr marL="342900" indent="-342900">
              <a:buFont typeface="+mj-lt"/>
              <a:buAutoNum type="arabicPeriod"/>
            </a:pPr>
            <a:r>
              <a:rPr lang="en-GB" sz="1600" dirty="0">
                <a:solidFill>
                  <a:schemeClr val="tx1"/>
                </a:solidFill>
              </a:rPr>
              <a:t> </a:t>
            </a:r>
            <a:r>
              <a:rPr lang="en-GB" sz="1600" b="1" dirty="0">
                <a:solidFill>
                  <a:schemeClr val="tx1"/>
                </a:solidFill>
              </a:rPr>
              <a:t>Digitally Enabled Multi-disciplinary Teams</a:t>
            </a:r>
          </a:p>
          <a:p>
            <a:pPr marL="800100" lvl="1" indent="-342900">
              <a:buFont typeface="+mj-lt"/>
              <a:buAutoNum type="alphaLcParenR"/>
            </a:pPr>
            <a:r>
              <a:rPr lang="en-GB" sz="1200" dirty="0">
                <a:solidFill>
                  <a:schemeClr val="tx1"/>
                </a:solidFill>
              </a:rPr>
              <a:t>Essential to delivering optimum anticipatory care</a:t>
            </a:r>
          </a:p>
          <a:p>
            <a:pPr marL="800100" lvl="1" indent="-342900">
              <a:buFont typeface="+mj-lt"/>
              <a:buAutoNum type="alphaLcParenR"/>
            </a:pPr>
            <a:r>
              <a:rPr lang="en-GB" sz="1200" dirty="0">
                <a:solidFill>
                  <a:schemeClr val="tx1"/>
                </a:solidFill>
              </a:rPr>
              <a:t>Multi-agency and should vary person to person, depending on their need</a:t>
            </a:r>
          </a:p>
          <a:p>
            <a:pPr marL="342900" indent="-342900">
              <a:buFont typeface="+mj-lt"/>
              <a:buAutoNum type="arabicPeriod"/>
            </a:pPr>
            <a:r>
              <a:rPr lang="en-GB" sz="1600" b="1" dirty="0">
                <a:solidFill>
                  <a:schemeClr val="tx1"/>
                </a:solidFill>
              </a:rPr>
              <a:t>Care Coordination</a:t>
            </a:r>
          </a:p>
          <a:p>
            <a:pPr marL="800100" lvl="1" indent="-342900">
              <a:buFont typeface="+mj-lt"/>
              <a:buAutoNum type="alphaLcParenR"/>
            </a:pPr>
            <a:r>
              <a:rPr lang="en-GB" sz="1200" dirty="0">
                <a:solidFill>
                  <a:schemeClr val="tx1"/>
                </a:solidFill>
              </a:rPr>
              <a:t>Building on the personalised care and support planning</a:t>
            </a:r>
          </a:p>
          <a:p>
            <a:pPr marL="800100" lvl="1" indent="-342900">
              <a:buFont typeface="+mj-lt"/>
              <a:buAutoNum type="alphaLcParenR"/>
            </a:pPr>
            <a:r>
              <a:rPr lang="en-GB" sz="1200" dirty="0">
                <a:solidFill>
                  <a:schemeClr val="tx1"/>
                </a:solidFill>
              </a:rPr>
              <a:t>Bring together all the identified information and recommendations for the persons care and support needs</a:t>
            </a:r>
          </a:p>
          <a:p>
            <a:pPr marL="800100" lvl="1" indent="-342900">
              <a:buFont typeface="+mj-lt"/>
              <a:buAutoNum type="alphaLcParenR"/>
            </a:pPr>
            <a:r>
              <a:rPr lang="en-GB" sz="1200" dirty="0">
                <a:solidFill>
                  <a:schemeClr val="tx1"/>
                </a:solidFill>
              </a:rPr>
              <a:t>Work with the person and their representatives to coordinate the care and support they receive</a:t>
            </a:r>
          </a:p>
          <a:p>
            <a:endParaRPr lang="en-GB" dirty="0"/>
          </a:p>
          <a:p>
            <a:endParaRPr lang="en-GB" dirty="0"/>
          </a:p>
          <a:p>
            <a:r>
              <a:rPr lang="en-GB" sz="1200" dirty="0"/>
              <a:t>Underpinned by:</a:t>
            </a:r>
          </a:p>
          <a:p>
            <a:pPr marL="171450" indent="-171450">
              <a:buFont typeface="Arial" panose="020B0604020202020204" pitchFamily="34" charset="0"/>
              <a:buChar char="•"/>
            </a:pPr>
            <a:r>
              <a:rPr lang="en-GB" sz="1200" dirty="0"/>
              <a:t>developing system working across all partners</a:t>
            </a:r>
          </a:p>
          <a:p>
            <a:pPr marL="171450" indent="-171450">
              <a:buFont typeface="Arial" panose="020B0604020202020204" pitchFamily="34" charset="0"/>
              <a:buChar char="•"/>
            </a:pPr>
            <a:r>
              <a:rPr lang="en-GB" sz="1200" dirty="0"/>
              <a:t>sharing of relevant data across organisations and sectors and resolving any issues associated with this</a:t>
            </a:r>
          </a:p>
          <a:p>
            <a:pPr marL="171450" indent="-171450">
              <a:buFont typeface="Arial" panose="020B0604020202020204" pitchFamily="34" charset="0"/>
              <a:buChar char="•"/>
            </a:pPr>
            <a:r>
              <a:rPr lang="en-GB" sz="1200" dirty="0"/>
              <a:t>implementation of digital tools both for the person and the professionals where appropriate</a:t>
            </a:r>
          </a:p>
          <a:p>
            <a:endParaRPr lang="en-GB" dirty="0"/>
          </a:p>
        </p:txBody>
      </p:sp>
      <p:sp>
        <p:nvSpPr>
          <p:cNvPr id="4" name="Slide Number Placeholder 3"/>
          <p:cNvSpPr>
            <a:spLocks noGrp="1"/>
          </p:cNvSpPr>
          <p:nvPr>
            <p:ph type="sldNum" sz="quarter" idx="5"/>
          </p:nvPr>
        </p:nvSpPr>
        <p:spPr/>
        <p:txBody>
          <a:bodyPr/>
          <a:lstStyle/>
          <a:p>
            <a:fld id="{719D8B1F-0B56-4B80-8A1E-295E888E5CA2}" type="slidenum">
              <a:rPr lang="en-GB" smtClean="0"/>
              <a:t>21</a:t>
            </a:fld>
            <a:endParaRPr lang="en-GB"/>
          </a:p>
        </p:txBody>
      </p:sp>
    </p:spTree>
    <p:extLst>
      <p:ext uri="{BB962C8B-B14F-4D97-AF65-F5344CB8AC3E}">
        <p14:creationId xmlns:p14="http://schemas.microsoft.com/office/powerpoint/2010/main" val="323248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2958" y="1950618"/>
            <a:ext cx="10363200" cy="1536446"/>
          </a:xfrm>
        </p:spPr>
        <p:txBody>
          <a:bodyPr anchor="b"/>
          <a:lstStyle>
            <a:lvl1pPr algn="ctr">
              <a:defRPr sz="6000">
                <a:solidFill>
                  <a:schemeClr val="accent6">
                    <a:lumMod val="50000"/>
                  </a:schemeClr>
                </a:solidFill>
                <a:latin typeface="+mj-lt"/>
              </a:defRPr>
            </a:lvl1pPr>
          </a:lstStyle>
          <a:p>
            <a:r>
              <a:rPr lang="en-US" dirty="0"/>
              <a:t>Click to edit Master title style</a:t>
            </a:r>
          </a:p>
        </p:txBody>
      </p:sp>
      <p:sp>
        <p:nvSpPr>
          <p:cNvPr id="3" name="Subtitle 2"/>
          <p:cNvSpPr>
            <a:spLocks noGrp="1"/>
          </p:cNvSpPr>
          <p:nvPr>
            <p:ph type="subTitle" idx="1"/>
          </p:nvPr>
        </p:nvSpPr>
        <p:spPr>
          <a:xfrm>
            <a:off x="6429538" y="3602038"/>
            <a:ext cx="4238461" cy="1655762"/>
          </a:xfrm>
        </p:spPr>
        <p:txBody>
          <a:bodyPr/>
          <a:lstStyle>
            <a:lvl1pPr marL="0" indent="0" algn="ctr">
              <a:buNone/>
              <a:defRPr sz="2400">
                <a:solidFill>
                  <a:schemeClr val="accent6">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10/31/2022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Isosceles Triangle 3">
            <a:extLst>
              <a:ext uri="{FF2B5EF4-FFF2-40B4-BE49-F238E27FC236}">
                <a16:creationId xmlns:a16="http://schemas.microsoft.com/office/drawing/2014/main" id="{C1344820-1C2D-4017-A3F5-8DFBC5ED809F}"/>
              </a:ext>
            </a:extLst>
          </p:cNvPr>
          <p:cNvSpPr/>
          <p:nvPr userDrawn="1"/>
        </p:nvSpPr>
        <p:spPr>
          <a:xfrm rot="5400000">
            <a:off x="5445405" y="-4665901"/>
            <a:ext cx="1194567" cy="12085376"/>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F5ED10C3-9FFA-4A2D-B38E-E59310AE9498}"/>
              </a:ext>
            </a:extLst>
          </p:cNvPr>
          <p:cNvGrpSpPr/>
          <p:nvPr userDrawn="1"/>
        </p:nvGrpSpPr>
        <p:grpSpPr>
          <a:xfrm>
            <a:off x="0" y="3366654"/>
            <a:ext cx="9401695" cy="4231605"/>
            <a:chOff x="0" y="-86012"/>
            <a:chExt cx="11408367" cy="4885669"/>
          </a:xfrm>
        </p:grpSpPr>
        <p:sp>
          <p:nvSpPr>
            <p:cNvPr id="42" name="Isosceles Triangle 3">
              <a:extLst>
                <a:ext uri="{FF2B5EF4-FFF2-40B4-BE49-F238E27FC236}">
                  <a16:creationId xmlns:a16="http://schemas.microsoft.com/office/drawing/2014/main" id="{4CEE4EB4-A67A-4DA5-80B2-DB8334905C4D}"/>
                </a:ext>
              </a:extLst>
            </p:cNvPr>
            <p:cNvSpPr/>
            <p:nvPr/>
          </p:nvSpPr>
          <p:spPr>
            <a:xfrm rot="1800000">
              <a:off x="3460638" y="655119"/>
              <a:ext cx="192035" cy="1065973"/>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Isosceles Triangle 3">
              <a:extLst>
                <a:ext uri="{FF2B5EF4-FFF2-40B4-BE49-F238E27FC236}">
                  <a16:creationId xmlns:a16="http://schemas.microsoft.com/office/drawing/2014/main" id="{5BE3FF18-F1A4-45C0-9F00-B1F349FA56C2}"/>
                </a:ext>
              </a:extLst>
            </p:cNvPr>
            <p:cNvSpPr/>
            <p:nvPr/>
          </p:nvSpPr>
          <p:spPr>
            <a:xfrm rot="2271708">
              <a:off x="4985909" y="1282344"/>
              <a:ext cx="239926" cy="834684"/>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Isosceles Triangle 3">
              <a:extLst>
                <a:ext uri="{FF2B5EF4-FFF2-40B4-BE49-F238E27FC236}">
                  <a16:creationId xmlns:a16="http://schemas.microsoft.com/office/drawing/2014/main" id="{362C2B23-30D0-48ED-938B-B308AC533A57}"/>
                </a:ext>
              </a:extLst>
            </p:cNvPr>
            <p:cNvSpPr/>
            <p:nvPr/>
          </p:nvSpPr>
          <p:spPr>
            <a:xfrm rot="6869404">
              <a:off x="6560794" y="2275077"/>
              <a:ext cx="124430" cy="47718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Isosceles Triangle 3">
              <a:extLst>
                <a:ext uri="{FF2B5EF4-FFF2-40B4-BE49-F238E27FC236}">
                  <a16:creationId xmlns:a16="http://schemas.microsoft.com/office/drawing/2014/main" id="{25040918-C1AE-4237-B41F-F36E1FBC1695}"/>
                </a:ext>
              </a:extLst>
            </p:cNvPr>
            <p:cNvSpPr/>
            <p:nvPr/>
          </p:nvSpPr>
          <p:spPr>
            <a:xfrm rot="8900079">
              <a:off x="3521341" y="1881970"/>
              <a:ext cx="235215" cy="122493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Isosceles Triangle 3">
              <a:extLst>
                <a:ext uri="{FF2B5EF4-FFF2-40B4-BE49-F238E27FC236}">
                  <a16:creationId xmlns:a16="http://schemas.microsoft.com/office/drawing/2014/main" id="{6C74B6B0-8F40-40E3-8206-E2765C94E2E1}"/>
                </a:ext>
              </a:extLst>
            </p:cNvPr>
            <p:cNvSpPr/>
            <p:nvPr/>
          </p:nvSpPr>
          <p:spPr>
            <a:xfrm rot="7913773">
              <a:off x="1992278" y="1669614"/>
              <a:ext cx="214785" cy="932385"/>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Isosceles Triangle 3">
              <a:extLst>
                <a:ext uri="{FF2B5EF4-FFF2-40B4-BE49-F238E27FC236}">
                  <a16:creationId xmlns:a16="http://schemas.microsoft.com/office/drawing/2014/main" id="{0EEBC48E-F767-424F-AFAA-5EAE336AA81A}"/>
                </a:ext>
              </a:extLst>
            </p:cNvPr>
            <p:cNvSpPr/>
            <p:nvPr/>
          </p:nvSpPr>
          <p:spPr>
            <a:xfrm rot="2700000">
              <a:off x="6172525" y="1843100"/>
              <a:ext cx="124430" cy="47718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Isosceles Triangle 3">
              <a:extLst>
                <a:ext uri="{FF2B5EF4-FFF2-40B4-BE49-F238E27FC236}">
                  <a16:creationId xmlns:a16="http://schemas.microsoft.com/office/drawing/2014/main" id="{EB1B7997-B23E-44A2-B9D7-3AD60234C4C5}"/>
                </a:ext>
              </a:extLst>
            </p:cNvPr>
            <p:cNvSpPr/>
            <p:nvPr/>
          </p:nvSpPr>
          <p:spPr>
            <a:xfrm rot="7819131">
              <a:off x="4775865" y="1940361"/>
              <a:ext cx="214785" cy="932385"/>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Isosceles Triangle 3">
              <a:extLst>
                <a:ext uri="{FF2B5EF4-FFF2-40B4-BE49-F238E27FC236}">
                  <a16:creationId xmlns:a16="http://schemas.microsoft.com/office/drawing/2014/main" id="{87B891D6-8521-4C03-84F0-275BFD6B7018}"/>
                </a:ext>
              </a:extLst>
            </p:cNvPr>
            <p:cNvSpPr/>
            <p:nvPr/>
          </p:nvSpPr>
          <p:spPr>
            <a:xfrm rot="7537100">
              <a:off x="716827" y="1751556"/>
              <a:ext cx="210568" cy="136832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Isosceles Triangle 3">
              <a:extLst>
                <a:ext uri="{FF2B5EF4-FFF2-40B4-BE49-F238E27FC236}">
                  <a16:creationId xmlns:a16="http://schemas.microsoft.com/office/drawing/2014/main" id="{3928D41A-E30F-4620-8350-6F4B99584172}"/>
                </a:ext>
              </a:extLst>
            </p:cNvPr>
            <p:cNvSpPr/>
            <p:nvPr/>
          </p:nvSpPr>
          <p:spPr>
            <a:xfrm rot="2700000">
              <a:off x="2308957" y="760941"/>
              <a:ext cx="214785" cy="932385"/>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Isosceles Triangle 3">
              <a:extLst>
                <a:ext uri="{FF2B5EF4-FFF2-40B4-BE49-F238E27FC236}">
                  <a16:creationId xmlns:a16="http://schemas.microsoft.com/office/drawing/2014/main" id="{B58AEEC4-66B0-44FA-8957-C092637E506B}"/>
                </a:ext>
              </a:extLst>
            </p:cNvPr>
            <p:cNvSpPr/>
            <p:nvPr/>
          </p:nvSpPr>
          <p:spPr>
            <a:xfrm rot="1800000">
              <a:off x="954077" y="407294"/>
              <a:ext cx="235215" cy="122493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Isosceles Triangle 3">
              <a:extLst>
                <a:ext uri="{FF2B5EF4-FFF2-40B4-BE49-F238E27FC236}">
                  <a16:creationId xmlns:a16="http://schemas.microsoft.com/office/drawing/2014/main" id="{A137CDC3-239B-4D1F-B363-80183171FF12}"/>
                </a:ext>
              </a:extLst>
            </p:cNvPr>
            <p:cNvSpPr/>
            <p:nvPr/>
          </p:nvSpPr>
          <p:spPr>
            <a:xfrm rot="5400000">
              <a:off x="3184003" y="-1741603"/>
              <a:ext cx="1062418" cy="7430424"/>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9">
              <a:extLst>
                <a:ext uri="{FF2B5EF4-FFF2-40B4-BE49-F238E27FC236}">
                  <a16:creationId xmlns:a16="http://schemas.microsoft.com/office/drawing/2014/main" id="{3C962DEB-7CBD-46E6-9BB6-F11004877A83}"/>
                </a:ext>
              </a:extLst>
            </p:cNvPr>
            <p:cNvSpPr/>
            <p:nvPr/>
          </p:nvSpPr>
          <p:spPr>
            <a:xfrm rot="2492231">
              <a:off x="1118775" y="-86012"/>
              <a:ext cx="866974" cy="1095346"/>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9">
              <a:extLst>
                <a:ext uri="{FF2B5EF4-FFF2-40B4-BE49-F238E27FC236}">
                  <a16:creationId xmlns:a16="http://schemas.microsoft.com/office/drawing/2014/main" id="{F1A72BB1-54FD-4050-AFED-07F082BC81A7}"/>
                </a:ext>
              </a:extLst>
            </p:cNvPr>
            <p:cNvSpPr/>
            <p:nvPr/>
          </p:nvSpPr>
          <p:spPr>
            <a:xfrm rot="7463306">
              <a:off x="1373678" y="2540304"/>
              <a:ext cx="776127" cy="1223559"/>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9">
              <a:extLst>
                <a:ext uri="{FF2B5EF4-FFF2-40B4-BE49-F238E27FC236}">
                  <a16:creationId xmlns:a16="http://schemas.microsoft.com/office/drawing/2014/main" id="{69029323-E071-45E3-AC21-FB5D5E7E135A}"/>
                </a:ext>
              </a:extLst>
            </p:cNvPr>
            <p:cNvSpPr/>
            <p:nvPr/>
          </p:nvSpPr>
          <p:spPr>
            <a:xfrm rot="9864211">
              <a:off x="1185863" y="2809241"/>
              <a:ext cx="538989" cy="76567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9">
              <a:extLst>
                <a:ext uri="{FF2B5EF4-FFF2-40B4-BE49-F238E27FC236}">
                  <a16:creationId xmlns:a16="http://schemas.microsoft.com/office/drawing/2014/main" id="{36C36290-847A-46C8-8FFA-963BC134A53C}"/>
                </a:ext>
              </a:extLst>
            </p:cNvPr>
            <p:cNvSpPr/>
            <p:nvPr/>
          </p:nvSpPr>
          <p:spPr>
            <a:xfrm rot="2492231">
              <a:off x="2713013" y="129420"/>
              <a:ext cx="866974" cy="1095346"/>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9">
              <a:extLst>
                <a:ext uri="{FF2B5EF4-FFF2-40B4-BE49-F238E27FC236}">
                  <a16:creationId xmlns:a16="http://schemas.microsoft.com/office/drawing/2014/main" id="{E089EC61-D018-4906-9C70-2A9A90820EA4}"/>
                </a:ext>
              </a:extLst>
            </p:cNvPr>
            <p:cNvSpPr/>
            <p:nvPr/>
          </p:nvSpPr>
          <p:spPr>
            <a:xfrm rot="4906132">
              <a:off x="2829071" y="629657"/>
              <a:ext cx="459198" cy="715320"/>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9">
              <a:extLst>
                <a:ext uri="{FF2B5EF4-FFF2-40B4-BE49-F238E27FC236}">
                  <a16:creationId xmlns:a16="http://schemas.microsoft.com/office/drawing/2014/main" id="{551EEBD1-247A-47EC-B7EA-8EAA25FC053F}"/>
                </a:ext>
              </a:extLst>
            </p:cNvPr>
            <p:cNvSpPr/>
            <p:nvPr/>
          </p:nvSpPr>
          <p:spPr>
            <a:xfrm rot="6767733">
              <a:off x="2443554" y="1970807"/>
              <a:ext cx="776127" cy="1223559"/>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9">
              <a:extLst>
                <a:ext uri="{FF2B5EF4-FFF2-40B4-BE49-F238E27FC236}">
                  <a16:creationId xmlns:a16="http://schemas.microsoft.com/office/drawing/2014/main" id="{88C3397F-4646-4754-8262-F96DF6D1868B}"/>
                </a:ext>
              </a:extLst>
            </p:cNvPr>
            <p:cNvSpPr/>
            <p:nvPr/>
          </p:nvSpPr>
          <p:spPr>
            <a:xfrm rot="4542956">
              <a:off x="2381104" y="1914173"/>
              <a:ext cx="459198" cy="715320"/>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9">
              <a:extLst>
                <a:ext uri="{FF2B5EF4-FFF2-40B4-BE49-F238E27FC236}">
                  <a16:creationId xmlns:a16="http://schemas.microsoft.com/office/drawing/2014/main" id="{8F1A7704-869E-4C43-86AA-971EBF4D9B19}"/>
                </a:ext>
              </a:extLst>
            </p:cNvPr>
            <p:cNvSpPr/>
            <p:nvPr/>
          </p:nvSpPr>
          <p:spPr>
            <a:xfrm rot="8540476">
              <a:off x="3732825" y="2743008"/>
              <a:ext cx="866974" cy="1095346"/>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9">
              <a:extLst>
                <a:ext uri="{FF2B5EF4-FFF2-40B4-BE49-F238E27FC236}">
                  <a16:creationId xmlns:a16="http://schemas.microsoft.com/office/drawing/2014/main" id="{3067E9A9-BE44-4876-B88C-E065CDFE574E}"/>
                </a:ext>
              </a:extLst>
            </p:cNvPr>
            <p:cNvSpPr/>
            <p:nvPr/>
          </p:nvSpPr>
          <p:spPr>
            <a:xfrm rot="11305575">
              <a:off x="3535615" y="2848471"/>
              <a:ext cx="512948" cy="64036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9">
              <a:extLst>
                <a:ext uri="{FF2B5EF4-FFF2-40B4-BE49-F238E27FC236}">
                  <a16:creationId xmlns:a16="http://schemas.microsoft.com/office/drawing/2014/main" id="{0FEF4140-4831-473C-8C0C-3EB13E31F1FA}"/>
                </a:ext>
              </a:extLst>
            </p:cNvPr>
            <p:cNvSpPr/>
            <p:nvPr/>
          </p:nvSpPr>
          <p:spPr>
            <a:xfrm rot="7290476">
              <a:off x="5227047" y="2393537"/>
              <a:ext cx="776127" cy="1223559"/>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9">
              <a:extLst>
                <a:ext uri="{FF2B5EF4-FFF2-40B4-BE49-F238E27FC236}">
                  <a16:creationId xmlns:a16="http://schemas.microsoft.com/office/drawing/2014/main" id="{11104D0F-9A7D-4DD9-B6D8-F35700C7D520}"/>
                </a:ext>
              </a:extLst>
            </p:cNvPr>
            <p:cNvSpPr/>
            <p:nvPr/>
          </p:nvSpPr>
          <p:spPr>
            <a:xfrm rot="8816223">
              <a:off x="6640645" y="2529580"/>
              <a:ext cx="866974" cy="1095346"/>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9">
              <a:extLst>
                <a:ext uri="{FF2B5EF4-FFF2-40B4-BE49-F238E27FC236}">
                  <a16:creationId xmlns:a16="http://schemas.microsoft.com/office/drawing/2014/main" id="{C5A3912E-835E-46A1-8DEC-59F39451DC4C}"/>
                </a:ext>
              </a:extLst>
            </p:cNvPr>
            <p:cNvSpPr/>
            <p:nvPr/>
          </p:nvSpPr>
          <p:spPr>
            <a:xfrm rot="3015182">
              <a:off x="4014656" y="-160370"/>
              <a:ext cx="776127" cy="1223559"/>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9">
              <a:extLst>
                <a:ext uri="{FF2B5EF4-FFF2-40B4-BE49-F238E27FC236}">
                  <a16:creationId xmlns:a16="http://schemas.microsoft.com/office/drawing/2014/main" id="{66E88ABA-2B28-453D-A15C-CAFD31B1BA79}"/>
                </a:ext>
              </a:extLst>
            </p:cNvPr>
            <p:cNvSpPr/>
            <p:nvPr/>
          </p:nvSpPr>
          <p:spPr>
            <a:xfrm rot="3015182">
              <a:off x="5324244" y="637568"/>
              <a:ext cx="776127" cy="1223559"/>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9">
              <a:extLst>
                <a:ext uri="{FF2B5EF4-FFF2-40B4-BE49-F238E27FC236}">
                  <a16:creationId xmlns:a16="http://schemas.microsoft.com/office/drawing/2014/main" id="{FC0C4E21-2FD2-420A-A618-06358D8F699C}"/>
                </a:ext>
              </a:extLst>
            </p:cNvPr>
            <p:cNvSpPr/>
            <p:nvPr/>
          </p:nvSpPr>
          <p:spPr>
            <a:xfrm rot="3015182">
              <a:off x="6376381" y="1068495"/>
              <a:ext cx="776127" cy="1223559"/>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9">
              <a:extLst>
                <a:ext uri="{FF2B5EF4-FFF2-40B4-BE49-F238E27FC236}">
                  <a16:creationId xmlns:a16="http://schemas.microsoft.com/office/drawing/2014/main" id="{AB463CFA-9E02-403A-B39C-A559CA4426C0}"/>
                </a:ext>
              </a:extLst>
            </p:cNvPr>
            <p:cNvSpPr/>
            <p:nvPr/>
          </p:nvSpPr>
          <p:spPr>
            <a:xfrm rot="5400000">
              <a:off x="4128082" y="324228"/>
              <a:ext cx="496591" cy="92146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9">
              <a:extLst>
                <a:ext uri="{FF2B5EF4-FFF2-40B4-BE49-F238E27FC236}">
                  <a16:creationId xmlns:a16="http://schemas.microsoft.com/office/drawing/2014/main" id="{60025880-2432-4C8E-9583-364AABAB1860}"/>
                </a:ext>
              </a:extLst>
            </p:cNvPr>
            <p:cNvSpPr/>
            <p:nvPr/>
          </p:nvSpPr>
          <p:spPr>
            <a:xfrm rot="754329">
              <a:off x="5055052" y="817210"/>
              <a:ext cx="536543" cy="76078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9">
              <a:extLst>
                <a:ext uri="{FF2B5EF4-FFF2-40B4-BE49-F238E27FC236}">
                  <a16:creationId xmlns:a16="http://schemas.microsoft.com/office/drawing/2014/main" id="{BDD83509-CBF8-4D68-836D-8F7FCAF1C39B}"/>
                </a:ext>
              </a:extLst>
            </p:cNvPr>
            <p:cNvSpPr/>
            <p:nvPr/>
          </p:nvSpPr>
          <p:spPr>
            <a:xfrm rot="5400000">
              <a:off x="5265906" y="2344250"/>
              <a:ext cx="461067" cy="8174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9">
              <a:extLst>
                <a:ext uri="{FF2B5EF4-FFF2-40B4-BE49-F238E27FC236}">
                  <a16:creationId xmlns:a16="http://schemas.microsoft.com/office/drawing/2014/main" id="{D5238B81-738D-4A8E-9445-F7057F52ECA3}"/>
                </a:ext>
              </a:extLst>
            </p:cNvPr>
            <p:cNvSpPr/>
            <p:nvPr/>
          </p:nvSpPr>
          <p:spPr>
            <a:xfrm rot="4574883">
              <a:off x="6437423" y="1526374"/>
              <a:ext cx="474799" cy="78009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9">
              <a:extLst>
                <a:ext uri="{FF2B5EF4-FFF2-40B4-BE49-F238E27FC236}">
                  <a16:creationId xmlns:a16="http://schemas.microsoft.com/office/drawing/2014/main" id="{A28A7A2E-D5C6-4235-85C5-952E8F692B68}"/>
                </a:ext>
              </a:extLst>
            </p:cNvPr>
            <p:cNvSpPr/>
            <p:nvPr/>
          </p:nvSpPr>
          <p:spPr>
            <a:xfrm rot="6792581">
              <a:off x="6875119" y="2374753"/>
              <a:ext cx="513795" cy="876006"/>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3BF0ED5F-1D32-45D3-97CA-3E22DED1112D}"/>
                </a:ext>
              </a:extLst>
            </p:cNvPr>
            <p:cNvSpPr txBox="1"/>
            <p:nvPr/>
          </p:nvSpPr>
          <p:spPr>
            <a:xfrm rot="453631">
              <a:off x="872888" y="1802122"/>
              <a:ext cx="4479559" cy="387623"/>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scene3d>
                <a:camera prst="orthographicFront"/>
                <a:lightRig rig="threePt" dir="t"/>
              </a:scene3d>
              <a:sp3d extrusionH="57150">
                <a:bevelT w="38100" h="38100" prst="convex"/>
              </a:sp3d>
            </a:bodyPr>
            <a:lstStyle/>
            <a:p>
              <a:r>
                <a:rPr lang="en-GB" sz="2800" dirty="0">
                  <a:solidFill>
                    <a:schemeClr val="bg1"/>
                  </a:solidFill>
                  <a:effectLst/>
                </a:rPr>
                <a:t>Sheffield Ageing Well Programme  </a:t>
              </a:r>
            </a:p>
          </p:txBody>
        </p:sp>
        <p:grpSp>
          <p:nvGrpSpPr>
            <p:cNvPr id="73" name="Group 72">
              <a:extLst>
                <a:ext uri="{FF2B5EF4-FFF2-40B4-BE49-F238E27FC236}">
                  <a16:creationId xmlns:a16="http://schemas.microsoft.com/office/drawing/2014/main" id="{26BF8297-4258-4F0C-BBAB-AB659F67AAB4}"/>
                </a:ext>
              </a:extLst>
            </p:cNvPr>
            <p:cNvGrpSpPr/>
            <p:nvPr/>
          </p:nvGrpSpPr>
          <p:grpSpPr>
            <a:xfrm>
              <a:off x="146038" y="79379"/>
              <a:ext cx="1888835" cy="4623728"/>
              <a:chOff x="146038" y="79379"/>
              <a:chExt cx="1888835" cy="4623728"/>
            </a:xfrm>
          </p:grpSpPr>
          <p:sp>
            <p:nvSpPr>
              <p:cNvPr id="91" name="Oval 9">
                <a:extLst>
                  <a:ext uri="{FF2B5EF4-FFF2-40B4-BE49-F238E27FC236}">
                    <a16:creationId xmlns:a16="http://schemas.microsoft.com/office/drawing/2014/main" id="{3E21FCFA-D4DD-48B9-AA29-92BBABEF8591}"/>
                  </a:ext>
                </a:extLst>
              </p:cNvPr>
              <p:cNvSpPr/>
              <p:nvPr/>
            </p:nvSpPr>
            <p:spPr>
              <a:xfrm rot="21313569">
                <a:off x="880227" y="79379"/>
                <a:ext cx="496254" cy="77999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393C0EA6-A3A6-445E-B9FC-02B4F1792214}"/>
                  </a:ext>
                </a:extLst>
              </p:cNvPr>
              <p:cNvSpPr txBox="1"/>
              <p:nvPr/>
            </p:nvSpPr>
            <p:spPr>
              <a:xfrm>
                <a:off x="1016981" y="228679"/>
                <a:ext cx="1017892" cy="426418"/>
              </a:xfrm>
              <a:prstGeom prst="rect">
                <a:avLst/>
              </a:prstGeom>
              <a:noFill/>
            </p:spPr>
            <p:txBody>
              <a:bodyPr wrap="square" rtlCol="0">
                <a:spAutoFit/>
              </a:bodyPr>
              <a:lstStyle/>
              <a:p>
                <a:r>
                  <a:rPr lang="en-GB" sz="900" b="1" dirty="0">
                    <a:solidFill>
                      <a:schemeClr val="bg1"/>
                    </a:solidFill>
                  </a:rPr>
                  <a:t>Collaboration</a:t>
                </a:r>
                <a:r>
                  <a:rPr lang="en-GB" b="1" dirty="0">
                    <a:solidFill>
                      <a:schemeClr val="bg1"/>
                    </a:solidFill>
                  </a:rPr>
                  <a:t> </a:t>
                </a:r>
              </a:p>
            </p:txBody>
          </p:sp>
          <p:sp>
            <p:nvSpPr>
              <p:cNvPr id="93" name="TextBox 92">
                <a:extLst>
                  <a:ext uri="{FF2B5EF4-FFF2-40B4-BE49-F238E27FC236}">
                    <a16:creationId xmlns:a16="http://schemas.microsoft.com/office/drawing/2014/main" id="{091C1E15-7EE3-4C2A-9A9C-302F07D37D62}"/>
                  </a:ext>
                </a:extLst>
              </p:cNvPr>
              <p:cNvSpPr txBox="1"/>
              <p:nvPr/>
            </p:nvSpPr>
            <p:spPr>
              <a:xfrm>
                <a:off x="146038" y="4493822"/>
                <a:ext cx="1017892" cy="209285"/>
              </a:xfrm>
              <a:prstGeom prst="rect">
                <a:avLst/>
              </a:prstGeom>
              <a:noFill/>
            </p:spPr>
            <p:txBody>
              <a:bodyPr wrap="square" rtlCol="0">
                <a:spAutoFit/>
              </a:bodyPr>
              <a:lstStyle/>
              <a:p>
                <a:r>
                  <a:rPr lang="en-GB" sz="900" b="1" dirty="0">
                    <a:solidFill>
                      <a:schemeClr val="bg1"/>
                    </a:solidFill>
                  </a:rPr>
                  <a:t>Collaboration </a:t>
                </a:r>
              </a:p>
            </p:txBody>
          </p:sp>
        </p:grpSp>
        <p:sp>
          <p:nvSpPr>
            <p:cNvPr id="74" name="TextBox 73">
              <a:extLst>
                <a:ext uri="{FF2B5EF4-FFF2-40B4-BE49-F238E27FC236}">
                  <a16:creationId xmlns:a16="http://schemas.microsoft.com/office/drawing/2014/main" id="{BC7A0065-F59C-4ABD-8932-D2EA29EA407A}"/>
                </a:ext>
              </a:extLst>
            </p:cNvPr>
            <p:cNvSpPr txBox="1"/>
            <p:nvPr/>
          </p:nvSpPr>
          <p:spPr>
            <a:xfrm>
              <a:off x="2623021" y="458083"/>
              <a:ext cx="1017892" cy="639627"/>
            </a:xfrm>
            <a:prstGeom prst="rect">
              <a:avLst/>
            </a:prstGeom>
            <a:noFill/>
          </p:spPr>
          <p:txBody>
            <a:bodyPr wrap="square" rtlCol="0">
              <a:spAutoFit/>
            </a:bodyPr>
            <a:lstStyle/>
            <a:p>
              <a:pPr algn="ctr"/>
              <a:r>
                <a:rPr lang="en-GB" sz="900" b="1" dirty="0">
                  <a:solidFill>
                    <a:schemeClr val="bg1"/>
                  </a:solidFill>
                </a:rPr>
                <a:t>Focus</a:t>
              </a:r>
              <a:r>
                <a:rPr lang="en-GB" sz="1000" b="1" dirty="0">
                  <a:solidFill>
                    <a:schemeClr val="bg1"/>
                  </a:solidFill>
                </a:rPr>
                <a:t> on Quadruple aims </a:t>
              </a:r>
            </a:p>
          </p:txBody>
        </p:sp>
        <p:sp>
          <p:nvSpPr>
            <p:cNvPr id="75" name="TextBox 74">
              <a:extLst>
                <a:ext uri="{FF2B5EF4-FFF2-40B4-BE49-F238E27FC236}">
                  <a16:creationId xmlns:a16="http://schemas.microsoft.com/office/drawing/2014/main" id="{647421C6-EF0F-45F7-955E-4418C9087555}"/>
                </a:ext>
              </a:extLst>
            </p:cNvPr>
            <p:cNvSpPr txBox="1"/>
            <p:nvPr/>
          </p:nvSpPr>
          <p:spPr>
            <a:xfrm>
              <a:off x="3890672" y="165749"/>
              <a:ext cx="1017892" cy="426418"/>
            </a:xfrm>
            <a:prstGeom prst="rect">
              <a:avLst/>
            </a:prstGeom>
            <a:noFill/>
          </p:spPr>
          <p:txBody>
            <a:bodyPr wrap="square" rtlCol="0">
              <a:spAutoFit/>
            </a:bodyPr>
            <a:lstStyle/>
            <a:p>
              <a:pPr algn="ctr"/>
              <a:r>
                <a:rPr lang="en-GB" sz="900" b="1" dirty="0">
                  <a:solidFill>
                    <a:schemeClr val="bg1"/>
                  </a:solidFill>
                </a:rPr>
                <a:t>Avoid duplication </a:t>
              </a:r>
            </a:p>
          </p:txBody>
        </p:sp>
        <p:sp>
          <p:nvSpPr>
            <p:cNvPr id="76" name="TextBox 75">
              <a:extLst>
                <a:ext uri="{FF2B5EF4-FFF2-40B4-BE49-F238E27FC236}">
                  <a16:creationId xmlns:a16="http://schemas.microsoft.com/office/drawing/2014/main" id="{607358B6-5C84-4504-9027-39812240CB62}"/>
                </a:ext>
              </a:extLst>
            </p:cNvPr>
            <p:cNvSpPr txBox="1"/>
            <p:nvPr/>
          </p:nvSpPr>
          <p:spPr>
            <a:xfrm>
              <a:off x="5189941" y="1071080"/>
              <a:ext cx="1017892" cy="400110"/>
            </a:xfrm>
            <a:prstGeom prst="rect">
              <a:avLst/>
            </a:prstGeom>
            <a:noFill/>
          </p:spPr>
          <p:txBody>
            <a:bodyPr wrap="square" rtlCol="0">
              <a:spAutoFit/>
            </a:bodyPr>
            <a:lstStyle/>
            <a:p>
              <a:pPr algn="ctr"/>
              <a:r>
                <a:rPr lang="en-GB" sz="1000" b="1" dirty="0">
                  <a:solidFill>
                    <a:schemeClr val="bg1"/>
                  </a:solidFill>
                </a:rPr>
                <a:t>Focus on Delivery </a:t>
              </a:r>
            </a:p>
          </p:txBody>
        </p:sp>
        <p:sp>
          <p:nvSpPr>
            <p:cNvPr id="77" name="TextBox 76">
              <a:extLst>
                <a:ext uri="{FF2B5EF4-FFF2-40B4-BE49-F238E27FC236}">
                  <a16:creationId xmlns:a16="http://schemas.microsoft.com/office/drawing/2014/main" id="{0E8B210B-A5E8-4E6A-9FCA-5D80FD1A1BF2}"/>
                </a:ext>
              </a:extLst>
            </p:cNvPr>
            <p:cNvSpPr txBox="1"/>
            <p:nvPr/>
          </p:nvSpPr>
          <p:spPr>
            <a:xfrm>
              <a:off x="6257167" y="1559462"/>
              <a:ext cx="1017892" cy="266511"/>
            </a:xfrm>
            <a:prstGeom prst="rect">
              <a:avLst/>
            </a:prstGeom>
            <a:noFill/>
          </p:spPr>
          <p:txBody>
            <a:bodyPr wrap="square" rtlCol="0">
              <a:spAutoFit/>
            </a:bodyPr>
            <a:lstStyle/>
            <a:p>
              <a:pPr algn="ctr"/>
              <a:r>
                <a:rPr lang="en-GB" sz="900" b="1" dirty="0">
                  <a:solidFill>
                    <a:schemeClr val="bg1"/>
                  </a:solidFill>
                </a:rPr>
                <a:t>Resourced</a:t>
              </a:r>
            </a:p>
          </p:txBody>
        </p:sp>
        <p:sp>
          <p:nvSpPr>
            <p:cNvPr id="78" name="TextBox 77">
              <a:extLst>
                <a:ext uri="{FF2B5EF4-FFF2-40B4-BE49-F238E27FC236}">
                  <a16:creationId xmlns:a16="http://schemas.microsoft.com/office/drawing/2014/main" id="{9E67A23A-B7A7-478A-8692-760E994B2A7B}"/>
                </a:ext>
              </a:extLst>
            </p:cNvPr>
            <p:cNvSpPr txBox="1"/>
            <p:nvPr/>
          </p:nvSpPr>
          <p:spPr>
            <a:xfrm>
              <a:off x="6563122" y="2948144"/>
              <a:ext cx="1017892" cy="284278"/>
            </a:xfrm>
            <a:prstGeom prst="rect">
              <a:avLst/>
            </a:prstGeom>
            <a:noFill/>
          </p:spPr>
          <p:txBody>
            <a:bodyPr wrap="square" rtlCol="0">
              <a:spAutoFit/>
            </a:bodyPr>
            <a:lstStyle/>
            <a:p>
              <a:pPr algn="ctr"/>
              <a:r>
                <a:rPr lang="en-GB" sz="900" b="1" dirty="0">
                  <a:solidFill>
                    <a:schemeClr val="bg1"/>
                  </a:solidFill>
                </a:rPr>
                <a:t>Integrated</a:t>
              </a:r>
              <a:r>
                <a:rPr lang="en-GB" sz="1000" b="1" dirty="0">
                  <a:solidFill>
                    <a:schemeClr val="bg1"/>
                  </a:solidFill>
                </a:rPr>
                <a:t> </a:t>
              </a:r>
            </a:p>
          </p:txBody>
        </p:sp>
        <p:sp>
          <p:nvSpPr>
            <p:cNvPr id="79" name="TextBox 78">
              <a:extLst>
                <a:ext uri="{FF2B5EF4-FFF2-40B4-BE49-F238E27FC236}">
                  <a16:creationId xmlns:a16="http://schemas.microsoft.com/office/drawing/2014/main" id="{A229A3DD-D75B-4DD7-BC7B-C1BF4BF62F70}"/>
                </a:ext>
              </a:extLst>
            </p:cNvPr>
            <p:cNvSpPr txBox="1"/>
            <p:nvPr/>
          </p:nvSpPr>
          <p:spPr>
            <a:xfrm>
              <a:off x="5098724" y="2821825"/>
              <a:ext cx="1017892" cy="426418"/>
            </a:xfrm>
            <a:prstGeom prst="rect">
              <a:avLst/>
            </a:prstGeom>
            <a:noFill/>
          </p:spPr>
          <p:txBody>
            <a:bodyPr wrap="square" rtlCol="0">
              <a:spAutoFit/>
            </a:bodyPr>
            <a:lstStyle/>
            <a:p>
              <a:pPr algn="ctr"/>
              <a:r>
                <a:rPr lang="en-GB" sz="900" b="1" dirty="0">
                  <a:solidFill>
                    <a:schemeClr val="bg1"/>
                  </a:solidFill>
                </a:rPr>
                <a:t>Reduce inequalities  </a:t>
              </a:r>
            </a:p>
          </p:txBody>
        </p:sp>
        <p:sp>
          <p:nvSpPr>
            <p:cNvPr id="80" name="TextBox 79">
              <a:extLst>
                <a:ext uri="{FF2B5EF4-FFF2-40B4-BE49-F238E27FC236}">
                  <a16:creationId xmlns:a16="http://schemas.microsoft.com/office/drawing/2014/main" id="{65D899A4-6A08-4C7A-A13D-D9C0D61AD0D6}"/>
                </a:ext>
              </a:extLst>
            </p:cNvPr>
            <p:cNvSpPr txBox="1"/>
            <p:nvPr/>
          </p:nvSpPr>
          <p:spPr>
            <a:xfrm>
              <a:off x="3646821" y="3191363"/>
              <a:ext cx="1017892" cy="266511"/>
            </a:xfrm>
            <a:prstGeom prst="rect">
              <a:avLst/>
            </a:prstGeom>
            <a:noFill/>
          </p:spPr>
          <p:txBody>
            <a:bodyPr wrap="square" rtlCol="0">
              <a:spAutoFit/>
            </a:bodyPr>
            <a:lstStyle/>
            <a:p>
              <a:pPr algn="ctr"/>
              <a:r>
                <a:rPr lang="en-GB" sz="900" b="1" dirty="0">
                  <a:solidFill>
                    <a:schemeClr val="bg1"/>
                  </a:solidFill>
                </a:rPr>
                <a:t>Iterative</a:t>
              </a:r>
            </a:p>
          </p:txBody>
        </p:sp>
        <p:sp>
          <p:nvSpPr>
            <p:cNvPr id="81" name="TextBox 80">
              <a:extLst>
                <a:ext uri="{FF2B5EF4-FFF2-40B4-BE49-F238E27FC236}">
                  <a16:creationId xmlns:a16="http://schemas.microsoft.com/office/drawing/2014/main" id="{06C5B500-E0F9-483E-B712-17A4DC3A35BA}"/>
                </a:ext>
              </a:extLst>
            </p:cNvPr>
            <p:cNvSpPr txBox="1"/>
            <p:nvPr/>
          </p:nvSpPr>
          <p:spPr>
            <a:xfrm>
              <a:off x="2336617" y="2411033"/>
              <a:ext cx="1017892" cy="426418"/>
            </a:xfrm>
            <a:prstGeom prst="rect">
              <a:avLst/>
            </a:prstGeom>
            <a:noFill/>
          </p:spPr>
          <p:txBody>
            <a:bodyPr wrap="square" rtlCol="0">
              <a:spAutoFit/>
            </a:bodyPr>
            <a:lstStyle/>
            <a:p>
              <a:pPr algn="ctr"/>
              <a:r>
                <a:rPr lang="en-GB" sz="900" b="1" dirty="0">
                  <a:solidFill>
                    <a:schemeClr val="bg1"/>
                  </a:solidFill>
                </a:rPr>
                <a:t>Co-produced, inclusive </a:t>
              </a:r>
            </a:p>
          </p:txBody>
        </p:sp>
        <p:sp>
          <p:nvSpPr>
            <p:cNvPr id="82" name="TextBox 81">
              <a:extLst>
                <a:ext uri="{FF2B5EF4-FFF2-40B4-BE49-F238E27FC236}">
                  <a16:creationId xmlns:a16="http://schemas.microsoft.com/office/drawing/2014/main" id="{646E0AC1-0ECA-421F-B3FC-F5A15B3AF903}"/>
                </a:ext>
              </a:extLst>
            </p:cNvPr>
            <p:cNvSpPr txBox="1"/>
            <p:nvPr/>
          </p:nvSpPr>
          <p:spPr>
            <a:xfrm>
              <a:off x="1228810" y="3021534"/>
              <a:ext cx="1017892" cy="266511"/>
            </a:xfrm>
            <a:prstGeom prst="rect">
              <a:avLst/>
            </a:prstGeom>
            <a:noFill/>
          </p:spPr>
          <p:txBody>
            <a:bodyPr wrap="square" rtlCol="0">
              <a:spAutoFit/>
            </a:bodyPr>
            <a:lstStyle/>
            <a:p>
              <a:pPr algn="ctr"/>
              <a:r>
                <a:rPr lang="en-GB" sz="900" b="1" dirty="0">
                  <a:solidFill>
                    <a:schemeClr val="bg1"/>
                  </a:solidFill>
                </a:rPr>
                <a:t>Add Value</a:t>
              </a:r>
            </a:p>
          </p:txBody>
        </p:sp>
        <p:sp>
          <p:nvSpPr>
            <p:cNvPr id="83" name="TextBox 82">
              <a:extLst>
                <a:ext uri="{FF2B5EF4-FFF2-40B4-BE49-F238E27FC236}">
                  <a16:creationId xmlns:a16="http://schemas.microsoft.com/office/drawing/2014/main" id="{659B35E3-4E8D-4CBD-89D9-C41A08DF7497}"/>
                </a:ext>
              </a:extLst>
            </p:cNvPr>
            <p:cNvSpPr txBox="1"/>
            <p:nvPr/>
          </p:nvSpPr>
          <p:spPr>
            <a:xfrm>
              <a:off x="2468155" y="4431036"/>
              <a:ext cx="781330" cy="334857"/>
            </a:xfrm>
            <a:prstGeom prst="rect">
              <a:avLst/>
            </a:prstGeom>
            <a:noFill/>
          </p:spPr>
          <p:txBody>
            <a:bodyPr wrap="square" rtlCol="0">
              <a:spAutoFit/>
            </a:bodyPr>
            <a:lstStyle/>
            <a:p>
              <a:pPr algn="ctr"/>
              <a:r>
                <a:rPr lang="en-GB" sz="900" b="1" dirty="0">
                  <a:solidFill>
                    <a:schemeClr val="bg1"/>
                  </a:solidFill>
                </a:rPr>
                <a:t>Avoid duplication </a:t>
              </a:r>
            </a:p>
          </p:txBody>
        </p:sp>
        <p:sp>
          <p:nvSpPr>
            <p:cNvPr id="84" name="TextBox 83">
              <a:extLst>
                <a:ext uri="{FF2B5EF4-FFF2-40B4-BE49-F238E27FC236}">
                  <a16:creationId xmlns:a16="http://schemas.microsoft.com/office/drawing/2014/main" id="{BFB6C87C-96AB-4D54-9F4E-6A7BB703F47C}"/>
                </a:ext>
              </a:extLst>
            </p:cNvPr>
            <p:cNvSpPr txBox="1"/>
            <p:nvPr/>
          </p:nvSpPr>
          <p:spPr>
            <a:xfrm>
              <a:off x="3566483" y="4464800"/>
              <a:ext cx="888657" cy="334857"/>
            </a:xfrm>
            <a:prstGeom prst="rect">
              <a:avLst/>
            </a:prstGeom>
            <a:noFill/>
          </p:spPr>
          <p:txBody>
            <a:bodyPr wrap="square" rtlCol="0">
              <a:spAutoFit/>
            </a:bodyPr>
            <a:lstStyle/>
            <a:p>
              <a:pPr algn="ctr"/>
              <a:r>
                <a:rPr lang="en-GB" sz="900" b="1" dirty="0">
                  <a:solidFill>
                    <a:schemeClr val="bg1"/>
                  </a:solidFill>
                </a:rPr>
                <a:t>Focus on Delivery </a:t>
              </a:r>
            </a:p>
          </p:txBody>
        </p:sp>
        <p:sp>
          <p:nvSpPr>
            <p:cNvPr id="85" name="TextBox 84">
              <a:extLst>
                <a:ext uri="{FF2B5EF4-FFF2-40B4-BE49-F238E27FC236}">
                  <a16:creationId xmlns:a16="http://schemas.microsoft.com/office/drawing/2014/main" id="{A1A7C15F-4E14-42C0-B0F4-DAF3D7B4940D}"/>
                </a:ext>
              </a:extLst>
            </p:cNvPr>
            <p:cNvSpPr txBox="1"/>
            <p:nvPr/>
          </p:nvSpPr>
          <p:spPr>
            <a:xfrm>
              <a:off x="4637672" y="4509118"/>
              <a:ext cx="1017892" cy="209285"/>
            </a:xfrm>
            <a:prstGeom prst="rect">
              <a:avLst/>
            </a:prstGeom>
            <a:noFill/>
          </p:spPr>
          <p:txBody>
            <a:bodyPr wrap="square" rtlCol="0">
              <a:spAutoFit/>
            </a:bodyPr>
            <a:lstStyle/>
            <a:p>
              <a:pPr algn="ctr"/>
              <a:r>
                <a:rPr lang="en-GB" sz="900" b="1" dirty="0">
                  <a:solidFill>
                    <a:schemeClr val="bg1"/>
                  </a:solidFill>
                </a:rPr>
                <a:t>Resourced</a:t>
              </a:r>
            </a:p>
          </p:txBody>
        </p:sp>
        <p:sp>
          <p:nvSpPr>
            <p:cNvPr id="86" name="TextBox 85">
              <a:extLst>
                <a:ext uri="{FF2B5EF4-FFF2-40B4-BE49-F238E27FC236}">
                  <a16:creationId xmlns:a16="http://schemas.microsoft.com/office/drawing/2014/main" id="{129061C5-2E07-4854-9AAE-F8BAF99AB704}"/>
                </a:ext>
              </a:extLst>
            </p:cNvPr>
            <p:cNvSpPr txBox="1"/>
            <p:nvPr/>
          </p:nvSpPr>
          <p:spPr>
            <a:xfrm>
              <a:off x="5790393" y="4559252"/>
              <a:ext cx="1017892" cy="209285"/>
            </a:xfrm>
            <a:prstGeom prst="rect">
              <a:avLst/>
            </a:prstGeom>
            <a:noFill/>
          </p:spPr>
          <p:txBody>
            <a:bodyPr wrap="square" rtlCol="0">
              <a:spAutoFit/>
            </a:bodyPr>
            <a:lstStyle/>
            <a:p>
              <a:pPr algn="ctr"/>
              <a:r>
                <a:rPr lang="en-GB" sz="900" b="1" dirty="0">
                  <a:solidFill>
                    <a:schemeClr val="bg1"/>
                  </a:solidFill>
                </a:rPr>
                <a:t>Add Value</a:t>
              </a:r>
            </a:p>
          </p:txBody>
        </p:sp>
        <p:sp>
          <p:nvSpPr>
            <p:cNvPr id="87" name="TextBox 86">
              <a:extLst>
                <a:ext uri="{FF2B5EF4-FFF2-40B4-BE49-F238E27FC236}">
                  <a16:creationId xmlns:a16="http://schemas.microsoft.com/office/drawing/2014/main" id="{DA2D6D38-1F3C-4C9E-8220-55B94EBA8795}"/>
                </a:ext>
              </a:extLst>
            </p:cNvPr>
            <p:cNvSpPr txBox="1"/>
            <p:nvPr/>
          </p:nvSpPr>
          <p:spPr>
            <a:xfrm>
              <a:off x="6906829" y="4421551"/>
              <a:ext cx="1017892" cy="334857"/>
            </a:xfrm>
            <a:prstGeom prst="rect">
              <a:avLst/>
            </a:prstGeom>
            <a:noFill/>
          </p:spPr>
          <p:txBody>
            <a:bodyPr wrap="square" rtlCol="0">
              <a:spAutoFit/>
            </a:bodyPr>
            <a:lstStyle/>
            <a:p>
              <a:pPr algn="ctr"/>
              <a:r>
                <a:rPr lang="en-GB" sz="900" b="1" dirty="0">
                  <a:solidFill>
                    <a:schemeClr val="bg1"/>
                  </a:solidFill>
                </a:rPr>
                <a:t>Co-produced, inclusive </a:t>
              </a:r>
            </a:p>
          </p:txBody>
        </p:sp>
        <p:sp>
          <p:nvSpPr>
            <p:cNvPr id="88" name="TextBox 87">
              <a:extLst>
                <a:ext uri="{FF2B5EF4-FFF2-40B4-BE49-F238E27FC236}">
                  <a16:creationId xmlns:a16="http://schemas.microsoft.com/office/drawing/2014/main" id="{C9DAD8B0-C8FE-4B89-9392-256C3C23E641}"/>
                </a:ext>
              </a:extLst>
            </p:cNvPr>
            <p:cNvSpPr txBox="1"/>
            <p:nvPr/>
          </p:nvSpPr>
          <p:spPr>
            <a:xfrm>
              <a:off x="8085409" y="4465868"/>
              <a:ext cx="1017892" cy="209285"/>
            </a:xfrm>
            <a:prstGeom prst="rect">
              <a:avLst/>
            </a:prstGeom>
            <a:noFill/>
          </p:spPr>
          <p:txBody>
            <a:bodyPr wrap="square" rtlCol="0">
              <a:spAutoFit/>
            </a:bodyPr>
            <a:lstStyle/>
            <a:p>
              <a:pPr algn="ctr"/>
              <a:r>
                <a:rPr lang="en-GB" sz="900" b="1" dirty="0">
                  <a:solidFill>
                    <a:schemeClr val="bg1"/>
                  </a:solidFill>
                </a:rPr>
                <a:t>Iterative</a:t>
              </a:r>
            </a:p>
          </p:txBody>
        </p:sp>
        <p:sp>
          <p:nvSpPr>
            <p:cNvPr id="89" name="TextBox 88">
              <a:extLst>
                <a:ext uri="{FF2B5EF4-FFF2-40B4-BE49-F238E27FC236}">
                  <a16:creationId xmlns:a16="http://schemas.microsoft.com/office/drawing/2014/main" id="{1D937A18-2692-4354-A3BF-666432DCFAA1}"/>
                </a:ext>
              </a:extLst>
            </p:cNvPr>
            <p:cNvSpPr txBox="1"/>
            <p:nvPr/>
          </p:nvSpPr>
          <p:spPr>
            <a:xfrm>
              <a:off x="9187148" y="4441713"/>
              <a:ext cx="1017892" cy="334857"/>
            </a:xfrm>
            <a:prstGeom prst="rect">
              <a:avLst/>
            </a:prstGeom>
            <a:noFill/>
          </p:spPr>
          <p:txBody>
            <a:bodyPr wrap="square" rtlCol="0">
              <a:spAutoFit/>
            </a:bodyPr>
            <a:lstStyle/>
            <a:p>
              <a:pPr algn="ctr"/>
              <a:r>
                <a:rPr lang="en-GB" sz="900" b="1" dirty="0">
                  <a:solidFill>
                    <a:schemeClr val="bg1"/>
                  </a:solidFill>
                </a:rPr>
                <a:t>Reduce inequalities  </a:t>
              </a:r>
            </a:p>
          </p:txBody>
        </p:sp>
        <p:sp>
          <p:nvSpPr>
            <p:cNvPr id="90" name="TextBox 89">
              <a:extLst>
                <a:ext uri="{FF2B5EF4-FFF2-40B4-BE49-F238E27FC236}">
                  <a16:creationId xmlns:a16="http://schemas.microsoft.com/office/drawing/2014/main" id="{B08CBA4D-9414-4F2A-9866-0BBB80D334EA}"/>
                </a:ext>
              </a:extLst>
            </p:cNvPr>
            <p:cNvSpPr txBox="1"/>
            <p:nvPr/>
          </p:nvSpPr>
          <p:spPr>
            <a:xfrm>
              <a:off x="10390475" y="4530349"/>
              <a:ext cx="1017892" cy="209285"/>
            </a:xfrm>
            <a:prstGeom prst="rect">
              <a:avLst/>
            </a:prstGeom>
            <a:noFill/>
          </p:spPr>
          <p:txBody>
            <a:bodyPr wrap="square" rtlCol="0">
              <a:spAutoFit/>
            </a:bodyPr>
            <a:lstStyle/>
            <a:p>
              <a:pPr algn="ctr"/>
              <a:r>
                <a:rPr lang="en-GB" sz="900" b="1" dirty="0">
                  <a:solidFill>
                    <a:schemeClr val="bg1"/>
                  </a:solidFill>
                </a:rPr>
                <a:t>Integrated </a:t>
              </a:r>
            </a:p>
          </p:txBody>
        </p:sp>
      </p:grpSp>
    </p:spTree>
    <p:extLst>
      <p:ext uri="{BB962C8B-B14F-4D97-AF65-F5344CB8AC3E}">
        <p14:creationId xmlns:p14="http://schemas.microsoft.com/office/powerpoint/2010/main" val="348762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414376"/>
          </a:xfrm>
        </p:spPr>
        <p:txBody>
          <a:bodyPr/>
          <a:lstStyle>
            <a:lvl1pPr>
              <a:defRPr>
                <a:solidFill>
                  <a:schemeClr val="accent6">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2061555"/>
            <a:ext cx="10515600" cy="4115407"/>
          </a:xfrm>
        </p:spPr>
        <p:txBody>
          <a:bodyPr vert="eaVert"/>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Isosceles Triangle 3">
            <a:extLst>
              <a:ext uri="{FF2B5EF4-FFF2-40B4-BE49-F238E27FC236}">
                <a16:creationId xmlns:a16="http://schemas.microsoft.com/office/drawing/2014/main" id="{559BE662-EEE6-477C-B255-D6EF23043DE2}"/>
              </a:ext>
            </a:extLst>
          </p:cNvPr>
          <p:cNvSpPr/>
          <p:nvPr userDrawn="1"/>
        </p:nvSpPr>
        <p:spPr>
          <a:xfrm rot="5400000">
            <a:off x="5445405" y="-4665901"/>
            <a:ext cx="1194567" cy="12085376"/>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59FE0C5-329E-4DC3-AC69-FDCB25D8D7B9}"/>
              </a:ext>
            </a:extLst>
          </p:cNvPr>
          <p:cNvGrpSpPr/>
          <p:nvPr userDrawn="1"/>
        </p:nvGrpSpPr>
        <p:grpSpPr>
          <a:xfrm>
            <a:off x="1" y="5518251"/>
            <a:ext cx="2416028" cy="1339749"/>
            <a:chOff x="0" y="-86013"/>
            <a:chExt cx="11935324" cy="6911623"/>
          </a:xfrm>
        </p:grpSpPr>
        <p:sp>
          <p:nvSpPr>
            <p:cNvPr id="9" name="Isosceles Triangle 3">
              <a:extLst>
                <a:ext uri="{FF2B5EF4-FFF2-40B4-BE49-F238E27FC236}">
                  <a16:creationId xmlns:a16="http://schemas.microsoft.com/office/drawing/2014/main" id="{8CBCECBB-4313-4807-9D63-8FA359587B22}"/>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3">
              <a:extLst>
                <a:ext uri="{FF2B5EF4-FFF2-40B4-BE49-F238E27FC236}">
                  <a16:creationId xmlns:a16="http://schemas.microsoft.com/office/drawing/2014/main" id="{BFD49A98-8AD9-48C2-9E54-363D6382CD6C}"/>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0DDFD89F-2A83-4CD8-BEBC-6CC2894FDCC6}"/>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57D3209A-71CA-4036-B1AD-12C5DD1667D4}"/>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39DEDB61-BD40-4CE7-9F72-7C51A245AAE4}"/>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08EF9214-76BA-407C-B2D6-511224AD1B37}"/>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348A79AC-FDF2-4532-8030-09ECC6E3D57F}"/>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32687072-814B-4E09-80D3-F0DF800BEE7B}"/>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0FD11DB1-0799-4C5C-A416-D2E7FE277C4E}"/>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E0744A65-157E-4E2E-970C-15CFB63B9B4E}"/>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3">
              <a:extLst>
                <a:ext uri="{FF2B5EF4-FFF2-40B4-BE49-F238E27FC236}">
                  <a16:creationId xmlns:a16="http://schemas.microsoft.com/office/drawing/2014/main" id="{DDFEE9D2-0BDD-491C-A3CE-3CD36F39A28B}"/>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9">
              <a:extLst>
                <a:ext uri="{FF2B5EF4-FFF2-40B4-BE49-F238E27FC236}">
                  <a16:creationId xmlns:a16="http://schemas.microsoft.com/office/drawing/2014/main" id="{BA9935AF-4EFA-4B11-AEF0-6EDDD67411B8}"/>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3926FA3A-AE6B-418F-97A1-51BCB168A3D0}"/>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CF01A907-61B7-4A5A-B8B7-CA3B13EB4309}"/>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1278BD41-08CD-4F18-B9AC-491B24B90C53}"/>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4FFA1DF6-A8FE-4925-9D35-6296108190D6}"/>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7094B909-2E90-433E-9E35-8CE04F8C293A}"/>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49507B76-4298-4C60-836A-D49D4420E9FF}"/>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D812074A-C90E-4F61-BD00-1EA606CDA9B5}"/>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EBEFAA52-7250-4687-8A8E-932AA87DDDD6}"/>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38FE7A1A-B556-4163-84FB-AB75EAFEB92F}"/>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84EC7B52-E863-4E93-99A1-459F244C541E}"/>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9188941A-CCF7-4D85-98C7-27FA555ED048}"/>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3476DD04-C1BE-47F0-AA75-837DEDB94314}"/>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97AB93E7-B5F0-4EB1-884C-AA6991ADDDCB}"/>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60C1CC31-DC9A-4A4B-BA4D-6D86A92745AC}"/>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0D97AC08-9604-4FF8-B51C-1B3C59D3E69C}"/>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AED3A476-D34E-4366-904B-C0A3078BF7FB}"/>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1E93335F-6AE8-4B2B-86EE-EAA09C773AAA}"/>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BBF5662C-F523-43BB-AE08-77AA5A2C70F3}"/>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9">
              <a:extLst>
                <a:ext uri="{FF2B5EF4-FFF2-40B4-BE49-F238E27FC236}">
                  <a16:creationId xmlns:a16="http://schemas.microsoft.com/office/drawing/2014/main" id="{2C1577D8-CE83-4FEB-8A59-EAE9B4125240}"/>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AAFDEFA0-E9B6-49E0-9EA4-1AA08E09FBEF}"/>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383854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33709" y="365125"/>
            <a:ext cx="1420092" cy="5811838"/>
          </a:xfrm>
        </p:spPr>
        <p:txBody>
          <a:bodyPr vert="eaVert"/>
          <a:lstStyle>
            <a:lvl1pPr>
              <a:defRPr>
                <a:solidFill>
                  <a:schemeClr val="accent6">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Isosceles Triangle 3">
            <a:extLst>
              <a:ext uri="{FF2B5EF4-FFF2-40B4-BE49-F238E27FC236}">
                <a16:creationId xmlns:a16="http://schemas.microsoft.com/office/drawing/2014/main" id="{B814BDE7-0C80-4774-A815-960BDE803AAF}"/>
              </a:ext>
            </a:extLst>
          </p:cNvPr>
          <p:cNvSpPr/>
          <p:nvPr userDrawn="1"/>
        </p:nvSpPr>
        <p:spPr>
          <a:xfrm rot="10800000">
            <a:off x="8969433" y="369323"/>
            <a:ext cx="964276" cy="570727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1B0F0227-6BCD-4CD6-B5EC-1C5FADB90E1B}"/>
              </a:ext>
            </a:extLst>
          </p:cNvPr>
          <p:cNvGrpSpPr/>
          <p:nvPr userDrawn="1"/>
        </p:nvGrpSpPr>
        <p:grpSpPr>
          <a:xfrm>
            <a:off x="1" y="5518251"/>
            <a:ext cx="2416028" cy="1339749"/>
            <a:chOff x="0" y="-86013"/>
            <a:chExt cx="11935324" cy="6911623"/>
          </a:xfrm>
        </p:grpSpPr>
        <p:sp>
          <p:nvSpPr>
            <p:cNvPr id="9" name="Isosceles Triangle 3">
              <a:extLst>
                <a:ext uri="{FF2B5EF4-FFF2-40B4-BE49-F238E27FC236}">
                  <a16:creationId xmlns:a16="http://schemas.microsoft.com/office/drawing/2014/main" id="{FB9B3458-D08E-4F73-9E7B-3B0751E3DC99}"/>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3">
              <a:extLst>
                <a:ext uri="{FF2B5EF4-FFF2-40B4-BE49-F238E27FC236}">
                  <a16:creationId xmlns:a16="http://schemas.microsoft.com/office/drawing/2014/main" id="{0BA2C2F5-5009-4AAE-A129-F63167BC9BDE}"/>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F1F6A057-B999-449B-8D8B-B91A83048248}"/>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A30C5C69-C127-4B0F-8159-9D4AF038A9A6}"/>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82699976-5233-4149-B94A-86935D9E48DD}"/>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9DA2464B-8395-45B1-9319-EEDE7F3610E7}"/>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191F44D2-A4DD-4C1F-BB65-D314620A1D4A}"/>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5480F989-7D03-470A-92BD-1F8330EC10B3}"/>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3C3894EC-03C6-4EED-9E9C-DD69CD46CFDF}"/>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81FC390F-679A-4895-AD65-8A4FA8E99C04}"/>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3">
              <a:extLst>
                <a:ext uri="{FF2B5EF4-FFF2-40B4-BE49-F238E27FC236}">
                  <a16:creationId xmlns:a16="http://schemas.microsoft.com/office/drawing/2014/main" id="{585E65C0-F6F5-41DC-AE53-FC733184FCAD}"/>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9">
              <a:extLst>
                <a:ext uri="{FF2B5EF4-FFF2-40B4-BE49-F238E27FC236}">
                  <a16:creationId xmlns:a16="http://schemas.microsoft.com/office/drawing/2014/main" id="{099A4EB1-A9EE-4A44-87A2-B97D2F653145}"/>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047ED922-0D10-41C8-BA99-431F81ECED70}"/>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9FFD9BCA-18B0-48E4-882E-FADD1AB23863}"/>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858D330F-4C86-4033-B222-E8188F1D1E33}"/>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F4A712B4-D0F8-48E7-B195-51CC96CA9396}"/>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D94718F8-B124-4946-B88D-AFF95FFC682D}"/>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219B9752-7710-40BA-8AD8-7326BF2542F3}"/>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5E2A758F-C5BF-413E-A44E-5BB471F4308E}"/>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5E077171-AC10-4425-987E-0127F51ED29F}"/>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4AF8DC1C-242D-4983-BA84-40B181BF5FE8}"/>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DCC1DD85-6321-49E7-8033-EC89B48CF334}"/>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9632EE65-A298-4A50-B125-5F15F2973B2F}"/>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1BAD9032-5E7F-456F-99E4-862EEA21897F}"/>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3A199B40-4A40-4472-9E7A-B52B772D8FA3}"/>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70D3315D-558B-4495-B132-EDA9785B5C12}"/>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902EEA78-E9EA-477D-8E5F-3E01111A6ED0}"/>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6BB04770-03E3-4CA2-B320-2930A552BC19}"/>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7B93741A-0409-4AA6-962E-CFDF3DC14691}"/>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826FDFB6-CAEA-4957-94C7-4AC9D2E971CF}"/>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9">
              <a:extLst>
                <a:ext uri="{FF2B5EF4-FFF2-40B4-BE49-F238E27FC236}">
                  <a16:creationId xmlns:a16="http://schemas.microsoft.com/office/drawing/2014/main" id="{1FFE203C-B7E2-4A53-8BF3-5187FE531A74}"/>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642CDA05-93F8-487F-AFF7-DF830E6054AF}"/>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44677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391018"/>
          </a:xfrm>
        </p:spPr>
        <p:txBody>
          <a:bodyPr/>
          <a:lstStyle>
            <a:lvl1pPr>
              <a:defRPr>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a:xfrm>
            <a:off x="838200" y="2018197"/>
            <a:ext cx="10515600" cy="4158766"/>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grpSp>
        <p:nvGrpSpPr>
          <p:cNvPr id="7" name="Group 6">
            <a:extLst>
              <a:ext uri="{FF2B5EF4-FFF2-40B4-BE49-F238E27FC236}">
                <a16:creationId xmlns:a16="http://schemas.microsoft.com/office/drawing/2014/main" id="{6A27712B-F14F-4887-9E4F-BCEDF9965A7E}"/>
              </a:ext>
            </a:extLst>
          </p:cNvPr>
          <p:cNvGrpSpPr/>
          <p:nvPr userDrawn="1"/>
        </p:nvGrpSpPr>
        <p:grpSpPr>
          <a:xfrm>
            <a:off x="1" y="5518251"/>
            <a:ext cx="2416028" cy="1339749"/>
            <a:chOff x="0" y="-86013"/>
            <a:chExt cx="11935324" cy="6911623"/>
          </a:xfrm>
        </p:grpSpPr>
        <p:sp>
          <p:nvSpPr>
            <p:cNvPr id="8" name="Isosceles Triangle 3">
              <a:extLst>
                <a:ext uri="{FF2B5EF4-FFF2-40B4-BE49-F238E27FC236}">
                  <a16:creationId xmlns:a16="http://schemas.microsoft.com/office/drawing/2014/main" id="{8E6FBA7F-ABFA-41EC-987B-6A5C6097E25D}"/>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3">
              <a:extLst>
                <a:ext uri="{FF2B5EF4-FFF2-40B4-BE49-F238E27FC236}">
                  <a16:creationId xmlns:a16="http://schemas.microsoft.com/office/drawing/2014/main" id="{E680B711-D94C-44B7-8463-963F3905AE2C}"/>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3">
              <a:extLst>
                <a:ext uri="{FF2B5EF4-FFF2-40B4-BE49-F238E27FC236}">
                  <a16:creationId xmlns:a16="http://schemas.microsoft.com/office/drawing/2014/main" id="{F7E670C9-0045-4624-A4A1-ED192D9FF694}"/>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467DA0BE-710A-42DB-B23C-F6CE5F78A656}"/>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CFBECAFE-7462-4E0D-9723-A1CC8EE6EF46}"/>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E89C28B7-DA2A-4F52-8883-17790F581FEB}"/>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BB02EF2C-F835-40EB-A73B-011A4996F341}"/>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46357118-8E95-4222-9B4D-B3FF86C16611}"/>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3440DF1C-CC06-4820-8C79-95548C2C7D55}"/>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20F1972E-0B3F-43D4-AB81-367118A7FA38}"/>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1451E761-442E-449D-A48F-B49820B318A4}"/>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9">
              <a:extLst>
                <a:ext uri="{FF2B5EF4-FFF2-40B4-BE49-F238E27FC236}">
                  <a16:creationId xmlns:a16="http://schemas.microsoft.com/office/drawing/2014/main" id="{212A3292-3003-4600-9985-8F5530196179}"/>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9">
              <a:extLst>
                <a:ext uri="{FF2B5EF4-FFF2-40B4-BE49-F238E27FC236}">
                  <a16:creationId xmlns:a16="http://schemas.microsoft.com/office/drawing/2014/main" id="{09E9FB04-6778-4CBC-89A0-D7F387F588AA}"/>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3498656B-77C3-44D4-B650-79EA6DBBA062}"/>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6CDDB2FE-4370-4B45-8070-DCA3B4811A86}"/>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17FC3A9E-3C69-478D-AD5C-330EDD2FD5E1}"/>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021DE5E5-EC1E-4BB3-B395-618B177A17EC}"/>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7F510DDB-856A-4290-BA84-8CCACE225958}"/>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BCA4574F-79D4-4F1E-984A-82C83AC70A79}"/>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BF0AE5F6-7C60-4260-9222-95B6DDC808DE}"/>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EFBD1C96-4C49-42A3-9D90-A9C4CD920FB7}"/>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0635094C-0D04-45CD-8FED-1A885C8FD3E7}"/>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043F146F-3163-41C4-ABBE-7A1D511C8EEC}"/>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0C174593-6ADD-432E-8592-B9E91AB92631}"/>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AB14BDE7-B394-4198-B6B9-9B43D5AED18C}"/>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80B113FC-1507-4691-8D6F-943698A56E7D}"/>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4E191C2D-346B-4AAD-91E0-F0D387678822}"/>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A885A7F8-0ABC-4AF2-808A-E93D92CBC563}"/>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94D98C84-57AD-44D0-A134-8F092EFE51DE}"/>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F1188E1A-5615-48B0-85E6-6379D499F2EF}"/>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A2AF358C-4E16-46C8-8220-310062CA138E}"/>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28C9F3C8-42B9-4798-AA71-B495C142A9C3}"/>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
        <p:nvSpPr>
          <p:cNvPr id="40" name="Isosceles Triangle 3">
            <a:extLst>
              <a:ext uri="{FF2B5EF4-FFF2-40B4-BE49-F238E27FC236}">
                <a16:creationId xmlns:a16="http://schemas.microsoft.com/office/drawing/2014/main" id="{CA047181-7870-4066-A22B-4DF03B036EEC}"/>
              </a:ext>
            </a:extLst>
          </p:cNvPr>
          <p:cNvSpPr/>
          <p:nvPr userDrawn="1"/>
        </p:nvSpPr>
        <p:spPr>
          <a:xfrm rot="5400000">
            <a:off x="5445405" y="-4665901"/>
            <a:ext cx="1194567" cy="12085376"/>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045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accent6">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7" name="Isosceles Triangle 3">
            <a:extLst>
              <a:ext uri="{FF2B5EF4-FFF2-40B4-BE49-F238E27FC236}">
                <a16:creationId xmlns:a16="http://schemas.microsoft.com/office/drawing/2014/main" id="{F2574AD6-66D8-4E0B-82E3-0DAE54AEC997}"/>
              </a:ext>
            </a:extLst>
          </p:cNvPr>
          <p:cNvSpPr/>
          <p:nvPr userDrawn="1"/>
        </p:nvSpPr>
        <p:spPr>
          <a:xfrm rot="5400000">
            <a:off x="5445405" y="-4665901"/>
            <a:ext cx="1194567" cy="12085376"/>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FEE78504-BD6B-4401-9E8E-A36A7F8FA843}"/>
              </a:ext>
            </a:extLst>
          </p:cNvPr>
          <p:cNvGrpSpPr/>
          <p:nvPr userDrawn="1"/>
        </p:nvGrpSpPr>
        <p:grpSpPr>
          <a:xfrm>
            <a:off x="1" y="5518251"/>
            <a:ext cx="2416028" cy="1339749"/>
            <a:chOff x="0" y="-86013"/>
            <a:chExt cx="11935324" cy="6911623"/>
          </a:xfrm>
        </p:grpSpPr>
        <p:sp>
          <p:nvSpPr>
            <p:cNvPr id="9" name="Isosceles Triangle 3">
              <a:extLst>
                <a:ext uri="{FF2B5EF4-FFF2-40B4-BE49-F238E27FC236}">
                  <a16:creationId xmlns:a16="http://schemas.microsoft.com/office/drawing/2014/main" id="{1271003C-B196-4529-A768-42AAA57B0FF9}"/>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3">
              <a:extLst>
                <a:ext uri="{FF2B5EF4-FFF2-40B4-BE49-F238E27FC236}">
                  <a16:creationId xmlns:a16="http://schemas.microsoft.com/office/drawing/2014/main" id="{5DEE6DB9-8819-4FC2-9650-5327CC74DAFB}"/>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AA7294BD-D6B6-4756-8CE6-6438BA909569}"/>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D3462959-E404-4C52-BA98-BB516FA8E43F}"/>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253345EC-3F7E-4DD9-8133-16FFF7BE08B7}"/>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4E561030-574A-4FCD-AB73-EAF5E5D1C081}"/>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3A5E7B58-1B8E-4C5C-B858-279C7A1DF418}"/>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85EDE744-14CD-4484-9EE8-0A22F3C7E1C9}"/>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0A324C3E-FDCC-4E36-A1C9-DA895846D866}"/>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9C243707-8DD2-481C-A536-B018EE0FD498}"/>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3">
              <a:extLst>
                <a:ext uri="{FF2B5EF4-FFF2-40B4-BE49-F238E27FC236}">
                  <a16:creationId xmlns:a16="http://schemas.microsoft.com/office/drawing/2014/main" id="{A2D12F12-3C95-44D6-BD6E-FAC8914572B3}"/>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9">
              <a:extLst>
                <a:ext uri="{FF2B5EF4-FFF2-40B4-BE49-F238E27FC236}">
                  <a16:creationId xmlns:a16="http://schemas.microsoft.com/office/drawing/2014/main" id="{903F95F7-54C0-4B15-9986-AB4B7C448F07}"/>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B0200FB7-A733-4081-B5E8-18E858ED155D}"/>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761741FA-9664-4447-B383-433987DFCCA4}"/>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172E0673-3E77-4E03-A13C-348B7EF59181}"/>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C159A20B-70E3-4D48-9681-9C03DBA916B9}"/>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B8CA6F74-56A2-4226-81FA-6E9F7A30209C}"/>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AB4270E4-730F-46F1-9133-62EBA81D013B}"/>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96FED776-6574-4639-BEB0-A874E76776CB}"/>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BF571A0C-7DC3-4E28-B36F-4634D10F6035}"/>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8F63CACA-5F70-47F3-BEA8-46C0AED06A77}"/>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3CE8C0C9-6E21-47B7-9B5A-314EEBF05C96}"/>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1E2AB4FA-76DB-4BF2-8F14-1BD0B8EF60AD}"/>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039DE4A9-CB9E-4ED6-B758-921A08521DE0}"/>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142A94C0-3E41-4B49-8806-F4BF0501A98D}"/>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777B2096-8A14-4E25-B933-47A54B28DD72}"/>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8DB9B98C-C5DF-4428-B96E-DB8E7919C2C6}"/>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C979F517-E91C-4896-8B12-E86E9579DA02}"/>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41AA6061-7D69-4ADA-8AF9-5C931E8C8CEA}"/>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BDCEA98B-66B2-4FF1-B27E-D0B03E595ECF}"/>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9">
              <a:extLst>
                <a:ext uri="{FF2B5EF4-FFF2-40B4-BE49-F238E27FC236}">
                  <a16:creationId xmlns:a16="http://schemas.microsoft.com/office/drawing/2014/main" id="{30C0D4BD-200E-47F9-AAD4-1742285B9DEC}"/>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F629F9F-884F-44CA-A677-A4BA6BCFEB3B}"/>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94990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414376"/>
          </a:xfrm>
        </p:spPr>
        <p:txBody>
          <a:bodyPr/>
          <a:lstStyle>
            <a:lvl1pPr>
              <a:defRPr>
                <a:solidFill>
                  <a:schemeClr val="accent6">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8" name="Isosceles Triangle 3">
            <a:extLst>
              <a:ext uri="{FF2B5EF4-FFF2-40B4-BE49-F238E27FC236}">
                <a16:creationId xmlns:a16="http://schemas.microsoft.com/office/drawing/2014/main" id="{A4E1B9A3-AE01-435F-8E28-09DEBFA6123E}"/>
              </a:ext>
            </a:extLst>
          </p:cNvPr>
          <p:cNvSpPr/>
          <p:nvPr userDrawn="1"/>
        </p:nvSpPr>
        <p:spPr>
          <a:xfrm rot="5400000">
            <a:off x="5445405" y="-4665901"/>
            <a:ext cx="1194567" cy="12085376"/>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1CC584E6-6104-4202-8C9E-32780BCBE1B7}"/>
              </a:ext>
            </a:extLst>
          </p:cNvPr>
          <p:cNvGrpSpPr/>
          <p:nvPr userDrawn="1"/>
        </p:nvGrpSpPr>
        <p:grpSpPr>
          <a:xfrm>
            <a:off x="1" y="5518251"/>
            <a:ext cx="2416028" cy="1339749"/>
            <a:chOff x="0" y="-86013"/>
            <a:chExt cx="11935324" cy="6911623"/>
          </a:xfrm>
        </p:grpSpPr>
        <p:sp>
          <p:nvSpPr>
            <p:cNvPr id="10" name="Isosceles Triangle 3">
              <a:extLst>
                <a:ext uri="{FF2B5EF4-FFF2-40B4-BE49-F238E27FC236}">
                  <a16:creationId xmlns:a16="http://schemas.microsoft.com/office/drawing/2014/main" id="{D44344AD-1E28-491E-9C31-37E4B2F5B0A6}"/>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72A4FCE4-80A7-43C1-8F39-0C483ECA9825}"/>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42DA2173-BDDB-4B40-BA2F-969EB9292347}"/>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58D1EF66-9DA7-4F3F-B2DF-BE17EF8B4F8A}"/>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F26FA264-5C6D-4B58-BC09-08139BBD5B7E}"/>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713B599A-AC8E-491E-B629-39F25C870915}"/>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54F301A9-C45E-44E4-8FC5-BCE2B4157020}"/>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6DB6588C-9314-4B91-8031-6053BE93B72E}"/>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9BEE281A-9A70-4E2B-9C50-220C5A0BD5D8}"/>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3">
              <a:extLst>
                <a:ext uri="{FF2B5EF4-FFF2-40B4-BE49-F238E27FC236}">
                  <a16:creationId xmlns:a16="http://schemas.microsoft.com/office/drawing/2014/main" id="{BE35A43C-FF96-468E-B084-3104ABB55DC7}"/>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3">
              <a:extLst>
                <a:ext uri="{FF2B5EF4-FFF2-40B4-BE49-F238E27FC236}">
                  <a16:creationId xmlns:a16="http://schemas.microsoft.com/office/drawing/2014/main" id="{6D3DB4B5-2999-4103-9ADB-E1CAF9FB2B36}"/>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9A58EED3-C880-4C13-AC03-FDEABE4DB323}"/>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D58FC550-6BA1-4A35-A191-4AD02360AF10}"/>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4D8D88CC-1EB2-492C-AB91-9553F70A8EC1}"/>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17798AD5-1E99-4780-83AF-916D6662ACCB}"/>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00D58865-8E97-461B-B076-274CBB61476A}"/>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D9A06AE6-A800-4C1A-8B4E-69721457C915}"/>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6E98D1DA-F8C7-4ABA-AF04-BBC31AECD4AE}"/>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E9BE0A0F-7F4A-4C30-9C91-95D69D8F7035}"/>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01DC0471-4070-49BF-97FF-23538D744487}"/>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E26B60BA-3F0C-44CC-88A6-8E88AC2E94CF}"/>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601EC8A3-5041-43F7-8B21-97FDCD86FD61}"/>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4317D707-C97A-4DF6-B7EA-8CB730B1DDF3}"/>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6F9AEFE9-A3E7-4198-B9EC-A1B5C38A62CB}"/>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6113E708-6476-4DFB-B72B-C61BB1DECAEC}"/>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D943D207-D41C-4789-A3FD-1811E9D25E76}"/>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20F87B02-284D-4A13-9A18-404056DCB76B}"/>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2F954AF3-CF71-4639-A5A6-30B41156A83A}"/>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4239FB6B-9635-4CF5-8F98-53A436883E22}"/>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9">
              <a:extLst>
                <a:ext uri="{FF2B5EF4-FFF2-40B4-BE49-F238E27FC236}">
                  <a16:creationId xmlns:a16="http://schemas.microsoft.com/office/drawing/2014/main" id="{CD3C7040-E7B9-40EA-8F39-AD351166AB97}"/>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9">
              <a:extLst>
                <a:ext uri="{FF2B5EF4-FFF2-40B4-BE49-F238E27FC236}">
                  <a16:creationId xmlns:a16="http://schemas.microsoft.com/office/drawing/2014/main" id="{38511E2F-A3A6-4853-8823-449F834A04AD}"/>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CBF2865E-AECF-4E15-BA5C-FFCB5DE62B94}"/>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56962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414376"/>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
        <p:nvSpPr>
          <p:cNvPr id="10" name="Isosceles Triangle 3">
            <a:extLst>
              <a:ext uri="{FF2B5EF4-FFF2-40B4-BE49-F238E27FC236}">
                <a16:creationId xmlns:a16="http://schemas.microsoft.com/office/drawing/2014/main" id="{D03994B8-246C-466A-8BC5-A2A613BB1D3B}"/>
              </a:ext>
            </a:extLst>
          </p:cNvPr>
          <p:cNvSpPr/>
          <p:nvPr userDrawn="1"/>
        </p:nvSpPr>
        <p:spPr>
          <a:xfrm rot="5400000">
            <a:off x="5445405" y="-4665901"/>
            <a:ext cx="1194567" cy="12085376"/>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81906AC2-34CB-4D11-9E41-0E365FBF69AD}"/>
              </a:ext>
            </a:extLst>
          </p:cNvPr>
          <p:cNvGrpSpPr/>
          <p:nvPr userDrawn="1"/>
        </p:nvGrpSpPr>
        <p:grpSpPr>
          <a:xfrm>
            <a:off x="1" y="5518251"/>
            <a:ext cx="2416028" cy="1339749"/>
            <a:chOff x="0" y="-86013"/>
            <a:chExt cx="11935324" cy="6911623"/>
          </a:xfrm>
        </p:grpSpPr>
        <p:sp>
          <p:nvSpPr>
            <p:cNvPr id="12" name="Isosceles Triangle 3">
              <a:extLst>
                <a:ext uri="{FF2B5EF4-FFF2-40B4-BE49-F238E27FC236}">
                  <a16:creationId xmlns:a16="http://schemas.microsoft.com/office/drawing/2014/main" id="{0EF26DD3-1674-4103-810C-FF24E01B7396}"/>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FC5F1B6B-4C8A-4C3F-A6F9-D2100AEDE77D}"/>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58F5A8CC-01A9-48E1-9A58-7C801CC4A422}"/>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72D1C178-8FC3-467C-9480-879E832E284F}"/>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E3133E17-3593-409B-9781-4761A456DB96}"/>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3EC63D68-9AC7-4222-B164-C83BF830370C}"/>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DBE840A8-CE63-43A2-9262-5645B644A3E5}"/>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3">
              <a:extLst>
                <a:ext uri="{FF2B5EF4-FFF2-40B4-BE49-F238E27FC236}">
                  <a16:creationId xmlns:a16="http://schemas.microsoft.com/office/drawing/2014/main" id="{91196441-7D5E-4DD1-B951-AE127AF1FC55}"/>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3">
              <a:extLst>
                <a:ext uri="{FF2B5EF4-FFF2-40B4-BE49-F238E27FC236}">
                  <a16:creationId xmlns:a16="http://schemas.microsoft.com/office/drawing/2014/main" id="{0F483B40-059F-45C0-A114-5859A6A26AA0}"/>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3">
              <a:extLst>
                <a:ext uri="{FF2B5EF4-FFF2-40B4-BE49-F238E27FC236}">
                  <a16:creationId xmlns:a16="http://schemas.microsoft.com/office/drawing/2014/main" id="{6A9856FC-268F-4CC6-BDC2-5F9557704F95}"/>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3">
              <a:extLst>
                <a:ext uri="{FF2B5EF4-FFF2-40B4-BE49-F238E27FC236}">
                  <a16:creationId xmlns:a16="http://schemas.microsoft.com/office/drawing/2014/main" id="{B0788A2F-153A-4DF1-9A4B-805F6C46DB75}"/>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F3AC7C98-D99A-42E2-9915-F0864D71FBBD}"/>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944B549F-8048-4C73-9768-373ACB808C0D}"/>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8FE2AD53-2152-4FB7-BCCC-68F9E0A61380}"/>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211EEEFB-0166-48B5-AAE1-D31801D412D7}"/>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C1590072-767E-4D6A-9AE2-6EA1D2E41A53}"/>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D9D179A2-906C-4FCB-B32D-1BEB99F199DC}"/>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FB9648FF-2237-4127-8BDA-EADBD5211C05}"/>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FF481335-3073-4893-A758-96F6629A4B0E}"/>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7ABB761B-8186-40AA-BCFF-116ADA3AE332}"/>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D86D378A-6349-4622-81D6-B07C6C5491A3}"/>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7BF99B42-425D-4AF3-A3B3-CC2751BCB7CA}"/>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E1B7EC8B-DC02-4D52-ACFF-550175E2C387}"/>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989E82FE-B831-4230-8D73-2C4F888CFD4F}"/>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FA09D0A8-6C8D-48EB-8329-95660AACC385}"/>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1B1DDC51-BA7A-46EF-9F7B-21F09A731CE7}"/>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500C130A-860E-4AEF-8811-C7F1203E3F10}"/>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9">
              <a:extLst>
                <a:ext uri="{FF2B5EF4-FFF2-40B4-BE49-F238E27FC236}">
                  <a16:creationId xmlns:a16="http://schemas.microsoft.com/office/drawing/2014/main" id="{7079E6F0-6AF2-4537-9F4D-F61653DFFDED}"/>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9">
              <a:extLst>
                <a:ext uri="{FF2B5EF4-FFF2-40B4-BE49-F238E27FC236}">
                  <a16:creationId xmlns:a16="http://schemas.microsoft.com/office/drawing/2014/main" id="{EBFFDC90-2924-45BE-8BED-0091C0994E50}"/>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9">
              <a:extLst>
                <a:ext uri="{FF2B5EF4-FFF2-40B4-BE49-F238E27FC236}">
                  <a16:creationId xmlns:a16="http://schemas.microsoft.com/office/drawing/2014/main" id="{8BBD4045-AE23-4655-BAC3-C4E074F6DBE4}"/>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9">
              <a:extLst>
                <a:ext uri="{FF2B5EF4-FFF2-40B4-BE49-F238E27FC236}">
                  <a16:creationId xmlns:a16="http://schemas.microsoft.com/office/drawing/2014/main" id="{4EDFAC7B-F698-48DD-8F28-7E2641409493}"/>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6D1A26A-5705-4FB0-A70E-151355449303}"/>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244270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414376"/>
          </a:xfrm>
        </p:spPr>
        <p:txBody>
          <a:bodyPr/>
          <a:lstStyle>
            <a:lvl1pPr>
              <a:defRPr>
                <a:solidFill>
                  <a:schemeClr val="accent6">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
        <p:nvSpPr>
          <p:cNvPr id="6" name="Isosceles Triangle 3">
            <a:extLst>
              <a:ext uri="{FF2B5EF4-FFF2-40B4-BE49-F238E27FC236}">
                <a16:creationId xmlns:a16="http://schemas.microsoft.com/office/drawing/2014/main" id="{CFCF6786-A7BB-4626-ADD7-66F27E193CD9}"/>
              </a:ext>
            </a:extLst>
          </p:cNvPr>
          <p:cNvSpPr/>
          <p:nvPr userDrawn="1"/>
        </p:nvSpPr>
        <p:spPr>
          <a:xfrm rot="5400000">
            <a:off x="5445405" y="-4665901"/>
            <a:ext cx="1194567" cy="12085376"/>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BD1E33E2-C524-4A4B-AEEB-3471140C0EF2}"/>
              </a:ext>
            </a:extLst>
          </p:cNvPr>
          <p:cNvGrpSpPr/>
          <p:nvPr userDrawn="1"/>
        </p:nvGrpSpPr>
        <p:grpSpPr>
          <a:xfrm>
            <a:off x="1" y="5518251"/>
            <a:ext cx="2416028" cy="1339749"/>
            <a:chOff x="0" y="-86013"/>
            <a:chExt cx="11935324" cy="6911623"/>
          </a:xfrm>
        </p:grpSpPr>
        <p:sp>
          <p:nvSpPr>
            <p:cNvPr id="8" name="Isosceles Triangle 3">
              <a:extLst>
                <a:ext uri="{FF2B5EF4-FFF2-40B4-BE49-F238E27FC236}">
                  <a16:creationId xmlns:a16="http://schemas.microsoft.com/office/drawing/2014/main" id="{BF8E37B8-A868-4571-9A59-4EAA09155255}"/>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3">
              <a:extLst>
                <a:ext uri="{FF2B5EF4-FFF2-40B4-BE49-F238E27FC236}">
                  <a16:creationId xmlns:a16="http://schemas.microsoft.com/office/drawing/2014/main" id="{656630CB-CDB4-403E-867B-72380519313A}"/>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3">
              <a:extLst>
                <a:ext uri="{FF2B5EF4-FFF2-40B4-BE49-F238E27FC236}">
                  <a16:creationId xmlns:a16="http://schemas.microsoft.com/office/drawing/2014/main" id="{A6DBE61E-6478-4330-8A75-7A0CAD320BC5}"/>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9D8A121C-7990-4AB5-B548-A15A8F5BE04F}"/>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AA12E320-5653-4123-A989-EF7C74835B3D}"/>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AE492D0C-CF6B-4255-9922-27C4CB6CE600}"/>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47BE10BD-6B7C-4C58-9F17-3204F0E13623}"/>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B50BC4CD-2BC6-45AA-BB03-127723ADB72A}"/>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DEBA60A2-D563-4DC4-A72A-6444C68D049A}"/>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FA62CA24-2FCA-4C83-9CB2-EEFFEF9F64E2}"/>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C5829E52-6CED-4C6B-A62D-EC6B6A8968CF}"/>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9">
              <a:extLst>
                <a:ext uri="{FF2B5EF4-FFF2-40B4-BE49-F238E27FC236}">
                  <a16:creationId xmlns:a16="http://schemas.microsoft.com/office/drawing/2014/main" id="{4FA2F47F-D02A-4B8C-944F-4233D4AB5FFD}"/>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9">
              <a:extLst>
                <a:ext uri="{FF2B5EF4-FFF2-40B4-BE49-F238E27FC236}">
                  <a16:creationId xmlns:a16="http://schemas.microsoft.com/office/drawing/2014/main" id="{4046ACC5-FE4A-43A8-AE27-823DD9EEBE84}"/>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E77A6A7A-669A-4B46-95B3-67A87D925AAB}"/>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7C6125B1-F8EC-4F52-9075-C48ABCB6C9D9}"/>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A4550E03-84ED-4551-A2CC-912E77DD3D0C}"/>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836BFDBF-F762-4CDA-8823-7339BB4F9178}"/>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CC2CB4E0-4B22-4DEE-B70E-68B496A46C5D}"/>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6F1B37A4-9898-4F81-956E-9B6F4FC647B1}"/>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5D17D88F-614B-46D3-894E-28AECDBC22AD}"/>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D4E38E0C-7BAB-4720-89A8-14BCE954C6AC}"/>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EE587740-836C-4EEA-AEC3-C9BF5AFD1873}"/>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E942E119-37C9-4B24-82C6-E294E138B70C}"/>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0A129E9F-7E0A-4034-9DDB-BE29B12310DD}"/>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4101FEE5-AE83-4E04-AED1-EC1853DA9357}"/>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755D9C8B-DE8F-441E-B14A-524640EB55FE}"/>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AA89C9B3-F336-4062-B17F-39566FCB0440}"/>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E85C8C07-21BC-40F9-8565-3EFEBFAF67B9}"/>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7E69EF93-A05A-4E71-A726-3316D695F6D5}"/>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F9651441-F26B-41DF-87E4-07A0273EE58D}"/>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26AB4CDE-9BCC-40DD-9EA4-2B913DC81747}"/>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EEE975D6-17C9-4BDE-81EE-74B5EC1F4E99}"/>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340340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
        <p:nvSpPr>
          <p:cNvPr id="5" name="Isosceles Triangle 3">
            <a:extLst>
              <a:ext uri="{FF2B5EF4-FFF2-40B4-BE49-F238E27FC236}">
                <a16:creationId xmlns:a16="http://schemas.microsoft.com/office/drawing/2014/main" id="{0C32FC9D-67D7-4AA0-BC33-104CC68F195D}"/>
              </a:ext>
            </a:extLst>
          </p:cNvPr>
          <p:cNvSpPr/>
          <p:nvPr userDrawn="1"/>
        </p:nvSpPr>
        <p:spPr>
          <a:xfrm rot="5400000">
            <a:off x="5445405" y="-4665901"/>
            <a:ext cx="1194567" cy="12085376"/>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CC1DCA5-987B-4A3A-A1D7-46DE8671C573}"/>
              </a:ext>
            </a:extLst>
          </p:cNvPr>
          <p:cNvGrpSpPr/>
          <p:nvPr userDrawn="1"/>
        </p:nvGrpSpPr>
        <p:grpSpPr>
          <a:xfrm>
            <a:off x="1" y="5518251"/>
            <a:ext cx="2416028" cy="1339749"/>
            <a:chOff x="0" y="-86013"/>
            <a:chExt cx="11935324" cy="6911623"/>
          </a:xfrm>
        </p:grpSpPr>
        <p:sp>
          <p:nvSpPr>
            <p:cNvPr id="7" name="Isosceles Triangle 3">
              <a:extLst>
                <a:ext uri="{FF2B5EF4-FFF2-40B4-BE49-F238E27FC236}">
                  <a16:creationId xmlns:a16="http://schemas.microsoft.com/office/drawing/2014/main" id="{46E8C222-6383-4CE9-B4D1-A7B48597A583}"/>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Isosceles Triangle 3">
              <a:extLst>
                <a:ext uri="{FF2B5EF4-FFF2-40B4-BE49-F238E27FC236}">
                  <a16:creationId xmlns:a16="http://schemas.microsoft.com/office/drawing/2014/main" id="{D5A02B35-348A-4EA4-9BE2-7A9D9996B0D6}"/>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3">
              <a:extLst>
                <a:ext uri="{FF2B5EF4-FFF2-40B4-BE49-F238E27FC236}">
                  <a16:creationId xmlns:a16="http://schemas.microsoft.com/office/drawing/2014/main" id="{5B290F35-4C03-42E8-8A43-406BAE319C55}"/>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3">
              <a:extLst>
                <a:ext uri="{FF2B5EF4-FFF2-40B4-BE49-F238E27FC236}">
                  <a16:creationId xmlns:a16="http://schemas.microsoft.com/office/drawing/2014/main" id="{48950392-D6A0-454C-9B2B-EFA896855D90}"/>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4476F759-02AB-4D7E-BC28-92A4A51F1616}"/>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FA136731-97CB-4B7B-BB1A-3210D623E699}"/>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0B5FD68B-C5E7-4485-AFCC-6631CED05527}"/>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31B88BA4-567C-4AB3-ABFD-4D02538C3C00}"/>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42A64623-826F-4212-9E98-18A6D8F5ECC1}"/>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B776609E-03C7-4F63-9B4D-66DD04E7BC5A}"/>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E61AF5CB-C8D6-424D-87AF-DC7561907F38}"/>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9">
              <a:extLst>
                <a:ext uri="{FF2B5EF4-FFF2-40B4-BE49-F238E27FC236}">
                  <a16:creationId xmlns:a16="http://schemas.microsoft.com/office/drawing/2014/main" id="{AE5CBE38-240B-4F22-A85E-FCC8FA606712}"/>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9">
              <a:extLst>
                <a:ext uri="{FF2B5EF4-FFF2-40B4-BE49-F238E27FC236}">
                  <a16:creationId xmlns:a16="http://schemas.microsoft.com/office/drawing/2014/main" id="{5471BD81-512A-4D2D-9FF3-75CD8AC2CB51}"/>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9">
              <a:extLst>
                <a:ext uri="{FF2B5EF4-FFF2-40B4-BE49-F238E27FC236}">
                  <a16:creationId xmlns:a16="http://schemas.microsoft.com/office/drawing/2014/main" id="{672C6920-DFAF-403A-9647-B563EF266F4D}"/>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CA8A6FD1-6A68-467F-925F-E2B137F89ACC}"/>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FC067254-A1AA-4EA6-B3C4-287BAD6187D2}"/>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1945391A-2A41-4529-8527-D90D1ABF8472}"/>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A96E428C-C9FE-42E4-A7AE-8844DD82A9C7}"/>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8944D318-FEFE-42DE-B4B4-03CB7032ADE9}"/>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A0D48C43-EB2B-47FF-BBCA-867CBCA75BFF}"/>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6EE33DD0-9558-4693-9C5D-0CC6E9C9B28A}"/>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0E988EFD-A869-475A-81D0-01E4C59BDAE5}"/>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24B0789F-381C-45D9-9810-E15285D2F9A1}"/>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D7210FC2-9A5F-48D5-B044-FEB7EE22F289}"/>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32943885-0AC7-4E0B-B923-24BC08C07F77}"/>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FB469666-703B-42FE-8432-444DD068FE10}"/>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BAA58846-A53C-4150-99EA-CEB56A87D112}"/>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308D43EB-F878-47EB-9E8E-BC5A326C9EBD}"/>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42DE2013-E738-4D8C-A8C1-BD383847692E}"/>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48310F4A-05FE-4C0D-836C-0D9F8D57B152}"/>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368CBD3A-551F-47D6-A903-DDAB6DD30E14}"/>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24311013-13FC-407A-81BA-EC70DD1AAB93}"/>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335290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solidFill>
                  <a:schemeClr val="accent6">
                    <a:lumMod val="50000"/>
                  </a:schemeClr>
                </a:solidFill>
              </a:defRPr>
            </a:lvl1pPr>
            <a:lvl2pPr>
              <a:defRPr sz="2800">
                <a:solidFill>
                  <a:schemeClr val="accent6">
                    <a:lumMod val="50000"/>
                  </a:schemeClr>
                </a:solidFill>
              </a:defRPr>
            </a:lvl2pPr>
            <a:lvl3pPr>
              <a:defRPr sz="2400">
                <a:solidFill>
                  <a:schemeClr val="accent6">
                    <a:lumMod val="50000"/>
                  </a:schemeClr>
                </a:solidFill>
              </a:defRPr>
            </a:lvl3pPr>
            <a:lvl4pPr>
              <a:defRPr sz="2000">
                <a:solidFill>
                  <a:schemeClr val="accent6">
                    <a:lumMod val="50000"/>
                  </a:schemeClr>
                </a:solidFill>
              </a:defRPr>
            </a:lvl4pPr>
            <a:lvl5pPr>
              <a:defRPr sz="2000">
                <a:solidFill>
                  <a:schemeClr val="accent6">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26326"/>
            <a:ext cx="3932237" cy="3042661"/>
          </a:xfrm>
        </p:spPr>
        <p:txBody>
          <a:bodyPr/>
          <a:lstStyle>
            <a:lvl1pPr marL="0" indent="0">
              <a:buNone/>
              <a:defRPr sz="1600">
                <a:solidFill>
                  <a:schemeClr val="accent6">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8" name="Isosceles Triangle 3">
            <a:extLst>
              <a:ext uri="{FF2B5EF4-FFF2-40B4-BE49-F238E27FC236}">
                <a16:creationId xmlns:a16="http://schemas.microsoft.com/office/drawing/2014/main" id="{F8A3CCC3-2A91-4F8A-AD41-717FFA08D9A9}"/>
              </a:ext>
            </a:extLst>
          </p:cNvPr>
          <p:cNvSpPr/>
          <p:nvPr userDrawn="1"/>
        </p:nvSpPr>
        <p:spPr>
          <a:xfrm rot="5400000">
            <a:off x="2433456" y="353170"/>
            <a:ext cx="744900" cy="3935413"/>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AD8F8D47-1FFE-42CB-A5FD-7E3D998F77FB}"/>
              </a:ext>
            </a:extLst>
          </p:cNvPr>
          <p:cNvGrpSpPr/>
          <p:nvPr userDrawn="1"/>
        </p:nvGrpSpPr>
        <p:grpSpPr>
          <a:xfrm>
            <a:off x="1" y="5518251"/>
            <a:ext cx="2416028" cy="1339749"/>
            <a:chOff x="0" y="-86013"/>
            <a:chExt cx="11935324" cy="6911623"/>
          </a:xfrm>
        </p:grpSpPr>
        <p:sp>
          <p:nvSpPr>
            <p:cNvPr id="10" name="Isosceles Triangle 3">
              <a:extLst>
                <a:ext uri="{FF2B5EF4-FFF2-40B4-BE49-F238E27FC236}">
                  <a16:creationId xmlns:a16="http://schemas.microsoft.com/office/drawing/2014/main" id="{F3F3764B-F8B0-4A2A-8664-EF1196927EA9}"/>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CAD6E9CF-7256-44C3-88AF-1852903F225D}"/>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4E1A0C72-C091-4586-B300-255BC873A00A}"/>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4265D235-F6D2-4CCB-A3A0-7B2977233B4E}"/>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05B47996-8290-450B-99F2-AEC7C0996A88}"/>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6C076789-0D32-4207-8A0E-821D35A9EE4C}"/>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9742BAA3-E105-4DD6-BD0D-12BA7D265532}"/>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1B7FE4C6-D721-45D8-8998-28AC5296ED9D}"/>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6BAEC702-ED29-47E8-8D6C-CD3706EE79B0}"/>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3">
              <a:extLst>
                <a:ext uri="{FF2B5EF4-FFF2-40B4-BE49-F238E27FC236}">
                  <a16:creationId xmlns:a16="http://schemas.microsoft.com/office/drawing/2014/main" id="{CFEDA8DB-EB0B-482F-A6F9-B70A6C6BC5D8}"/>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3">
              <a:extLst>
                <a:ext uri="{FF2B5EF4-FFF2-40B4-BE49-F238E27FC236}">
                  <a16:creationId xmlns:a16="http://schemas.microsoft.com/office/drawing/2014/main" id="{98096DC1-4B49-43AF-9D4B-C41163D4692B}"/>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5F78C085-DBED-46D5-84FE-CE4F95F0D66D}"/>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949A005F-D5A4-4140-956D-E950D93DFEA7}"/>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122D344D-398C-4C21-8D18-59756743EF0F}"/>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34A89BF5-1983-4482-88F3-3AF75ED25315}"/>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86531D67-8CDE-4BF0-9777-B602D6D1BB37}"/>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BFCC24B1-30D1-40F3-A083-C6ED13EE9FFD}"/>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CC333CA1-7566-405C-BAD4-A0C74A511A3C}"/>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6233B6DB-9643-4CD1-8829-E4976F2C4F47}"/>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733812C8-3097-4337-B185-106DFAFDF332}"/>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E7D03BE6-6045-4E16-BD1D-7F22329B52DB}"/>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5729259D-FD0D-496E-9C96-D11F4635396A}"/>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08C1C338-9567-4950-84C2-776CE2F1AFE4}"/>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4825E328-56A2-4228-80B7-8C6DBECA023E}"/>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9CB9AC6F-BD0A-48B9-A586-F0859D3D4D89}"/>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53A97205-3F05-47CC-95E6-2328779A146C}"/>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B0474BEE-2054-45CA-A3A2-62FB49EDD7EF}"/>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6D60860F-24F0-4E1B-ADB7-D8189B208AD9}"/>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A3FB7A35-E5C6-4341-BD43-9FD1EB878D35}"/>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9">
              <a:extLst>
                <a:ext uri="{FF2B5EF4-FFF2-40B4-BE49-F238E27FC236}">
                  <a16:creationId xmlns:a16="http://schemas.microsoft.com/office/drawing/2014/main" id="{2D51D04D-2AED-4754-AD2B-A8BACA758131}"/>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9">
              <a:extLst>
                <a:ext uri="{FF2B5EF4-FFF2-40B4-BE49-F238E27FC236}">
                  <a16:creationId xmlns:a16="http://schemas.microsoft.com/office/drawing/2014/main" id="{DDD36C83-07FB-4E74-86D4-1A2986E2D65A}"/>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80D703FC-7A22-4764-AD7E-F793CFAD6C8A}"/>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233826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6">
                    <a:lumMod val="50000"/>
                  </a:schemeClr>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818014"/>
            <a:ext cx="3932237" cy="3050973"/>
          </a:xfrm>
        </p:spPr>
        <p:txBody>
          <a:bodyPr/>
          <a:lstStyle>
            <a:lvl1pPr marL="0" indent="0">
              <a:buNone/>
              <a:defRPr sz="1600">
                <a:solidFill>
                  <a:schemeClr val="accent6">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8" name="Isosceles Triangle 3">
            <a:extLst>
              <a:ext uri="{FF2B5EF4-FFF2-40B4-BE49-F238E27FC236}">
                <a16:creationId xmlns:a16="http://schemas.microsoft.com/office/drawing/2014/main" id="{57E93A2B-4973-4AF1-BA14-DCA8561AF18F}"/>
              </a:ext>
            </a:extLst>
          </p:cNvPr>
          <p:cNvSpPr/>
          <p:nvPr userDrawn="1"/>
        </p:nvSpPr>
        <p:spPr>
          <a:xfrm rot="5400000">
            <a:off x="2433456" y="353170"/>
            <a:ext cx="744900" cy="3935413"/>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EE36DC25-3F84-4D0E-9DDC-030D2662BC06}"/>
              </a:ext>
            </a:extLst>
          </p:cNvPr>
          <p:cNvGrpSpPr/>
          <p:nvPr userDrawn="1"/>
        </p:nvGrpSpPr>
        <p:grpSpPr>
          <a:xfrm>
            <a:off x="1" y="5518251"/>
            <a:ext cx="2416028" cy="1339749"/>
            <a:chOff x="0" y="-86013"/>
            <a:chExt cx="11935324" cy="6911623"/>
          </a:xfrm>
        </p:grpSpPr>
        <p:sp>
          <p:nvSpPr>
            <p:cNvPr id="10" name="Isosceles Triangle 3">
              <a:extLst>
                <a:ext uri="{FF2B5EF4-FFF2-40B4-BE49-F238E27FC236}">
                  <a16:creationId xmlns:a16="http://schemas.microsoft.com/office/drawing/2014/main" id="{7E89F805-D482-472D-9C5F-3B035A6EBCA4}"/>
                </a:ext>
              </a:extLst>
            </p:cNvPr>
            <p:cNvSpPr/>
            <p:nvPr/>
          </p:nvSpPr>
          <p:spPr>
            <a:xfrm rot="1800000">
              <a:off x="5456239" y="1219273"/>
              <a:ext cx="302773" cy="187739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3">
              <a:extLst>
                <a:ext uri="{FF2B5EF4-FFF2-40B4-BE49-F238E27FC236}">
                  <a16:creationId xmlns:a16="http://schemas.microsoft.com/office/drawing/2014/main" id="{B648C0D1-56A2-468D-B609-492C98DF5333}"/>
                </a:ext>
              </a:extLst>
            </p:cNvPr>
            <p:cNvSpPr/>
            <p:nvPr/>
          </p:nvSpPr>
          <p:spPr>
            <a:xfrm rot="2271708">
              <a:off x="7861068" y="232394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3">
              <a:extLst>
                <a:ext uri="{FF2B5EF4-FFF2-40B4-BE49-F238E27FC236}">
                  <a16:creationId xmlns:a16="http://schemas.microsoft.com/office/drawing/2014/main" id="{F09667F5-CB23-4354-8EF1-7E207C7C9B18}"/>
                </a:ext>
              </a:extLst>
            </p:cNvPr>
            <p:cNvSpPr/>
            <p:nvPr/>
          </p:nvSpPr>
          <p:spPr>
            <a:xfrm rot="6869404">
              <a:off x="10332640" y="4116387"/>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3">
              <a:extLst>
                <a:ext uri="{FF2B5EF4-FFF2-40B4-BE49-F238E27FC236}">
                  <a16:creationId xmlns:a16="http://schemas.microsoft.com/office/drawing/2014/main" id="{9E068D2B-2974-40E3-8461-5FD1A7D8A154}"/>
                </a:ext>
              </a:extLst>
            </p:cNvPr>
            <p:cNvSpPr/>
            <p:nvPr/>
          </p:nvSpPr>
          <p:spPr>
            <a:xfrm rot="8900079">
              <a:off x="5551947" y="3380011"/>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3">
              <a:extLst>
                <a:ext uri="{FF2B5EF4-FFF2-40B4-BE49-F238E27FC236}">
                  <a16:creationId xmlns:a16="http://schemas.microsoft.com/office/drawing/2014/main" id="{6AAE5EAD-AA11-483C-8553-7A208E7FB603}"/>
                </a:ext>
              </a:extLst>
            </p:cNvPr>
            <p:cNvSpPr/>
            <p:nvPr/>
          </p:nvSpPr>
          <p:spPr>
            <a:xfrm rot="7913773">
              <a:off x="3121319" y="3092045"/>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3">
              <a:extLst>
                <a:ext uri="{FF2B5EF4-FFF2-40B4-BE49-F238E27FC236}">
                  <a16:creationId xmlns:a16="http://schemas.microsoft.com/office/drawing/2014/main" id="{B9916B5A-AB4D-4F74-8F7B-877D45B057AB}"/>
                </a:ext>
              </a:extLst>
            </p:cNvPr>
            <p:cNvSpPr/>
            <p:nvPr/>
          </p:nvSpPr>
          <p:spPr>
            <a:xfrm rot="2700000">
              <a:off x="9720473" y="3355585"/>
              <a:ext cx="219147" cy="752349"/>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Isosceles Triangle 3">
              <a:extLst>
                <a:ext uri="{FF2B5EF4-FFF2-40B4-BE49-F238E27FC236}">
                  <a16:creationId xmlns:a16="http://schemas.microsoft.com/office/drawing/2014/main" id="{2ADB479B-0819-42EC-9A6C-5C1B17BE06C0}"/>
                </a:ext>
              </a:extLst>
            </p:cNvPr>
            <p:cNvSpPr/>
            <p:nvPr/>
          </p:nvSpPr>
          <p:spPr>
            <a:xfrm rot="7819131">
              <a:off x="7510081" y="3568886"/>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3">
              <a:extLst>
                <a:ext uri="{FF2B5EF4-FFF2-40B4-BE49-F238E27FC236}">
                  <a16:creationId xmlns:a16="http://schemas.microsoft.com/office/drawing/2014/main" id="{9F6E0A34-762F-49B6-84F9-333C6137645E}"/>
                </a:ext>
              </a:extLst>
            </p:cNvPr>
            <p:cNvSpPr/>
            <p:nvPr/>
          </p:nvSpPr>
          <p:spPr>
            <a:xfrm rot="7537100">
              <a:off x="1110760" y="3276587"/>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3">
              <a:extLst>
                <a:ext uri="{FF2B5EF4-FFF2-40B4-BE49-F238E27FC236}">
                  <a16:creationId xmlns:a16="http://schemas.microsoft.com/office/drawing/2014/main" id="{51D573A5-C442-4114-B6AD-0E95EE01C180}"/>
                </a:ext>
              </a:extLst>
            </p:cNvPr>
            <p:cNvSpPr/>
            <p:nvPr/>
          </p:nvSpPr>
          <p:spPr>
            <a:xfrm rot="2700000">
              <a:off x="3620614" y="1491683"/>
              <a:ext cx="378281" cy="1470051"/>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3">
              <a:extLst>
                <a:ext uri="{FF2B5EF4-FFF2-40B4-BE49-F238E27FC236}">
                  <a16:creationId xmlns:a16="http://schemas.microsoft.com/office/drawing/2014/main" id="{0B0DDA01-CA99-47FD-A659-E88ACD82BCC8}"/>
                </a:ext>
              </a:extLst>
            </p:cNvPr>
            <p:cNvSpPr/>
            <p:nvPr/>
          </p:nvSpPr>
          <p:spPr>
            <a:xfrm rot="1800000">
              <a:off x="1504252" y="782802"/>
              <a:ext cx="370854" cy="2157372"/>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a:gsLst>
                <a:gs pos="16000">
                  <a:schemeClr val="accent6">
                    <a:lumMod val="67000"/>
                  </a:schemeClr>
                </a:gs>
                <a:gs pos="0">
                  <a:srgbClr val="663300"/>
                </a:gs>
                <a:gs pos="89000">
                  <a:schemeClr val="accent6">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3">
              <a:extLst>
                <a:ext uri="{FF2B5EF4-FFF2-40B4-BE49-F238E27FC236}">
                  <a16:creationId xmlns:a16="http://schemas.microsoft.com/office/drawing/2014/main" id="{90E9A48B-F3EF-44C5-B03A-BE4EBB26D665}"/>
                </a:ext>
              </a:extLst>
            </p:cNvPr>
            <p:cNvSpPr/>
            <p:nvPr/>
          </p:nvSpPr>
          <p:spPr>
            <a:xfrm rot="5400000">
              <a:off x="4922045" y="-2316208"/>
              <a:ext cx="1871139" cy="11715230"/>
            </a:xfrm>
            <a:custGeom>
              <a:avLst/>
              <a:gdLst>
                <a:gd name="connsiteX0" fmla="*/ 0 w 964734"/>
                <a:gd name="connsiteY0" fmla="*/ 6371439 h 6371439"/>
                <a:gd name="connsiteX1" fmla="*/ 482367 w 964734"/>
                <a:gd name="connsiteY1" fmla="*/ 0 h 6371439"/>
                <a:gd name="connsiteX2" fmla="*/ 964734 w 964734"/>
                <a:gd name="connsiteY2" fmla="*/ 6371439 h 6371439"/>
                <a:gd name="connsiteX3" fmla="*/ 0 w 964734"/>
                <a:gd name="connsiteY3" fmla="*/ 6371439 h 6371439"/>
                <a:gd name="connsiteX0" fmla="*/ 133054 w 1097788"/>
                <a:gd name="connsiteY0" fmla="*/ 6371439 h 6371439"/>
                <a:gd name="connsiteX1" fmla="*/ 615421 w 1097788"/>
                <a:gd name="connsiteY1" fmla="*/ 0 h 6371439"/>
                <a:gd name="connsiteX2" fmla="*/ 1097788 w 1097788"/>
                <a:gd name="connsiteY2" fmla="*/ 6371439 h 6371439"/>
                <a:gd name="connsiteX3" fmla="*/ 133054 w 1097788"/>
                <a:gd name="connsiteY3" fmla="*/ 6371439 h 6371439"/>
                <a:gd name="connsiteX0" fmla="*/ 194294 w 1159028"/>
                <a:gd name="connsiteY0" fmla="*/ 6371439 h 6371439"/>
                <a:gd name="connsiteX1" fmla="*/ 676661 w 1159028"/>
                <a:gd name="connsiteY1" fmla="*/ 0 h 6371439"/>
                <a:gd name="connsiteX2" fmla="*/ 1159028 w 1159028"/>
                <a:gd name="connsiteY2" fmla="*/ 6371439 h 6371439"/>
                <a:gd name="connsiteX3" fmla="*/ 194294 w 1159028"/>
                <a:gd name="connsiteY3" fmla="*/ 6371439 h 6371439"/>
                <a:gd name="connsiteX0" fmla="*/ 178126 w 1142860"/>
                <a:gd name="connsiteY0" fmla="*/ 10054210 h 10054210"/>
                <a:gd name="connsiteX1" fmla="*/ 735997 w 1142860"/>
                <a:gd name="connsiteY1" fmla="*/ 0 h 10054210"/>
                <a:gd name="connsiteX2" fmla="*/ 1142860 w 1142860"/>
                <a:gd name="connsiteY2" fmla="*/ 10054210 h 10054210"/>
                <a:gd name="connsiteX3" fmla="*/ 178126 w 1142860"/>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272212 w 1236946"/>
                <a:gd name="connsiteY0" fmla="*/ 10054210 h 10054210"/>
                <a:gd name="connsiteX1" fmla="*/ 830083 w 1236946"/>
                <a:gd name="connsiteY1" fmla="*/ 0 h 10054210"/>
                <a:gd name="connsiteX2" fmla="*/ 1236946 w 1236946"/>
                <a:gd name="connsiteY2" fmla="*/ 10054210 h 10054210"/>
                <a:gd name="connsiteX3" fmla="*/ 272212 w 1236946"/>
                <a:gd name="connsiteY3" fmla="*/ 10054210 h 10054210"/>
                <a:gd name="connsiteX0" fmla="*/ 815686 w 1780420"/>
                <a:gd name="connsiteY0" fmla="*/ 10054210 h 10054210"/>
                <a:gd name="connsiteX1" fmla="*/ 1373557 w 1780420"/>
                <a:gd name="connsiteY1" fmla="*/ 0 h 10054210"/>
                <a:gd name="connsiteX2" fmla="*/ 1780420 w 1780420"/>
                <a:gd name="connsiteY2" fmla="*/ 10054210 h 10054210"/>
                <a:gd name="connsiteX3" fmla="*/ 815686 w 1780420"/>
                <a:gd name="connsiteY3" fmla="*/ 10054210 h 10054210"/>
                <a:gd name="connsiteX0" fmla="*/ 623613 w 2028772"/>
                <a:gd name="connsiteY0" fmla="*/ 11715230 h 11715230"/>
                <a:gd name="connsiteX1" fmla="*/ 2028772 w 2028772"/>
                <a:gd name="connsiteY1" fmla="*/ 0 h 11715230"/>
                <a:gd name="connsiteX2" fmla="*/ 1588347 w 2028772"/>
                <a:gd name="connsiteY2" fmla="*/ 11715230 h 11715230"/>
                <a:gd name="connsiteX3" fmla="*/ 623613 w 2028772"/>
                <a:gd name="connsiteY3" fmla="*/ 11715230 h 11715230"/>
                <a:gd name="connsiteX0" fmla="*/ 623613 w 2222315"/>
                <a:gd name="connsiteY0" fmla="*/ 11715230 h 11715230"/>
                <a:gd name="connsiteX1" fmla="*/ 2028772 w 2222315"/>
                <a:gd name="connsiteY1" fmla="*/ 0 h 11715230"/>
                <a:gd name="connsiteX2" fmla="*/ 1588347 w 2222315"/>
                <a:gd name="connsiteY2" fmla="*/ 11715230 h 11715230"/>
                <a:gd name="connsiteX3" fmla="*/ 623613 w 2222315"/>
                <a:gd name="connsiteY3" fmla="*/ 11715230 h 11715230"/>
                <a:gd name="connsiteX0" fmla="*/ 483863 w 2082565"/>
                <a:gd name="connsiteY0" fmla="*/ 11715230 h 11715230"/>
                <a:gd name="connsiteX1" fmla="*/ 1889022 w 2082565"/>
                <a:gd name="connsiteY1" fmla="*/ 0 h 11715230"/>
                <a:gd name="connsiteX2" fmla="*/ 1448597 w 2082565"/>
                <a:gd name="connsiteY2" fmla="*/ 11715230 h 11715230"/>
                <a:gd name="connsiteX3" fmla="*/ 483863 w 2082565"/>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29869"/>
                <a:gd name="connsiteY0" fmla="*/ 11715230 h 11715230"/>
                <a:gd name="connsiteX1" fmla="*/ 1889022 w 2029869"/>
                <a:gd name="connsiteY1" fmla="*/ 0 h 11715230"/>
                <a:gd name="connsiteX2" fmla="*/ 1448597 w 2029869"/>
                <a:gd name="connsiteY2" fmla="*/ 11715230 h 11715230"/>
                <a:gd name="connsiteX3" fmla="*/ 483863 w 2029869"/>
                <a:gd name="connsiteY3" fmla="*/ 11715230 h 11715230"/>
                <a:gd name="connsiteX0" fmla="*/ 483863 w 2039006"/>
                <a:gd name="connsiteY0" fmla="*/ 11715230 h 11715230"/>
                <a:gd name="connsiteX1" fmla="*/ 1889022 w 2039006"/>
                <a:gd name="connsiteY1" fmla="*/ 0 h 11715230"/>
                <a:gd name="connsiteX2" fmla="*/ 1448597 w 2039006"/>
                <a:gd name="connsiteY2" fmla="*/ 11715230 h 11715230"/>
                <a:gd name="connsiteX3" fmla="*/ 483863 w 2039006"/>
                <a:gd name="connsiteY3" fmla="*/ 11715230 h 11715230"/>
                <a:gd name="connsiteX0" fmla="*/ 648529 w 2203672"/>
                <a:gd name="connsiteY0" fmla="*/ 11715230 h 11715230"/>
                <a:gd name="connsiteX1" fmla="*/ 2053688 w 2203672"/>
                <a:gd name="connsiteY1" fmla="*/ 0 h 11715230"/>
                <a:gd name="connsiteX2" fmla="*/ 1613263 w 2203672"/>
                <a:gd name="connsiteY2" fmla="*/ 11715230 h 11715230"/>
                <a:gd name="connsiteX3" fmla="*/ 648529 w 2203672"/>
                <a:gd name="connsiteY3" fmla="*/ 11715230 h 11715230"/>
                <a:gd name="connsiteX0" fmla="*/ 642510 w 2197653"/>
                <a:gd name="connsiteY0" fmla="*/ 11715230 h 11715230"/>
                <a:gd name="connsiteX1" fmla="*/ 2047669 w 2197653"/>
                <a:gd name="connsiteY1" fmla="*/ 0 h 11715230"/>
                <a:gd name="connsiteX2" fmla="*/ 1607244 w 2197653"/>
                <a:gd name="connsiteY2" fmla="*/ 11715230 h 11715230"/>
                <a:gd name="connsiteX3" fmla="*/ 642510 w 2197653"/>
                <a:gd name="connsiteY3" fmla="*/ 11715230 h 11715230"/>
                <a:gd name="connsiteX0" fmla="*/ 642510 w 2301588"/>
                <a:gd name="connsiteY0" fmla="*/ 11715230 h 11715230"/>
                <a:gd name="connsiteX1" fmla="*/ 2047669 w 2301588"/>
                <a:gd name="connsiteY1" fmla="*/ 0 h 11715230"/>
                <a:gd name="connsiteX2" fmla="*/ 1607244 w 2301588"/>
                <a:gd name="connsiteY2" fmla="*/ 11715230 h 11715230"/>
                <a:gd name="connsiteX3" fmla="*/ 642510 w 2301588"/>
                <a:gd name="connsiteY3" fmla="*/ 11715230 h 11715230"/>
              </a:gdLst>
              <a:ahLst/>
              <a:cxnLst>
                <a:cxn ang="0">
                  <a:pos x="connsiteX0" y="connsiteY0"/>
                </a:cxn>
                <a:cxn ang="0">
                  <a:pos x="connsiteX1" y="connsiteY1"/>
                </a:cxn>
                <a:cxn ang="0">
                  <a:pos x="connsiteX2" y="connsiteY2"/>
                </a:cxn>
                <a:cxn ang="0">
                  <a:pos x="connsiteX3" y="connsiteY3"/>
                </a:cxn>
              </a:cxnLst>
              <a:rect l="l" t="t" r="r" b="b"/>
              <a:pathLst>
                <a:path w="2301588" h="11715230">
                  <a:moveTo>
                    <a:pt x="642510" y="11715230"/>
                  </a:moveTo>
                  <a:cubicBezTo>
                    <a:pt x="-1438252" y="9322971"/>
                    <a:pt x="2215320" y="1444300"/>
                    <a:pt x="2047669" y="0"/>
                  </a:cubicBezTo>
                  <a:cubicBezTo>
                    <a:pt x="3253653" y="1296100"/>
                    <a:pt x="-334723" y="7566873"/>
                    <a:pt x="1607244" y="11715230"/>
                  </a:cubicBezTo>
                  <a:lnTo>
                    <a:pt x="642510" y="11715230"/>
                  </a:lnTo>
                  <a:close/>
                </a:path>
              </a:pathLst>
            </a:custGeom>
            <a:gradFill flip="none" rotWithShape="1">
              <a:gsLst>
                <a:gs pos="16000">
                  <a:schemeClr val="accent6">
                    <a:lumMod val="67000"/>
                  </a:schemeClr>
                </a:gs>
                <a:gs pos="0">
                  <a:srgbClr val="663300"/>
                </a:gs>
                <a:gs pos="89000">
                  <a:schemeClr val="accent6">
                    <a:lumMod val="60000"/>
                    <a:lumOff val="40000"/>
                  </a:schemeClr>
                </a:gs>
              </a:gsLst>
              <a:lin ang="162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9">
              <a:extLst>
                <a:ext uri="{FF2B5EF4-FFF2-40B4-BE49-F238E27FC236}">
                  <a16:creationId xmlns:a16="http://schemas.microsoft.com/office/drawing/2014/main" id="{0A4511CD-77CC-4697-A2E6-42381E39B2C8}"/>
                </a:ext>
              </a:extLst>
            </p:cNvPr>
            <p:cNvSpPr/>
            <p:nvPr/>
          </p:nvSpPr>
          <p:spPr>
            <a:xfrm rot="2492231">
              <a:off x="1763924" y="-86013"/>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a:extLst>
                <a:ext uri="{FF2B5EF4-FFF2-40B4-BE49-F238E27FC236}">
                  <a16:creationId xmlns:a16="http://schemas.microsoft.com/office/drawing/2014/main" id="{7E00DEB6-DDC5-4658-8FB3-CE302F491232}"/>
                </a:ext>
              </a:extLst>
            </p:cNvPr>
            <p:cNvSpPr/>
            <p:nvPr/>
          </p:nvSpPr>
          <p:spPr>
            <a:xfrm rot="7463306">
              <a:off x="2094201" y="46523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FF"/>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9">
              <a:extLst>
                <a:ext uri="{FF2B5EF4-FFF2-40B4-BE49-F238E27FC236}">
                  <a16:creationId xmlns:a16="http://schemas.microsoft.com/office/drawing/2014/main" id="{582067EC-B7D6-4438-B8A5-D41C942F6F7A}"/>
                </a:ext>
              </a:extLst>
            </p:cNvPr>
            <p:cNvSpPr/>
            <p:nvPr/>
          </p:nvSpPr>
          <p:spPr>
            <a:xfrm rot="9864211">
              <a:off x="1869699" y="5013128"/>
              <a:ext cx="849800" cy="1348507"/>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6600CC">
                    <a:alpha val="12941"/>
                  </a:srgbClr>
                </a:gs>
                <a:gs pos="100000">
                  <a:srgbClr val="6600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9">
              <a:extLst>
                <a:ext uri="{FF2B5EF4-FFF2-40B4-BE49-F238E27FC236}">
                  <a16:creationId xmlns:a16="http://schemas.microsoft.com/office/drawing/2014/main" id="{62E04687-8043-49DC-8FF7-1E723ACD1B1E}"/>
                </a:ext>
              </a:extLst>
            </p:cNvPr>
            <p:cNvSpPr/>
            <p:nvPr/>
          </p:nvSpPr>
          <p:spPr>
            <a:xfrm rot="21313569">
              <a:off x="1387816" y="205274"/>
              <a:ext cx="782423" cy="13737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0"/>
                  </a:srgbClr>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a:extLst>
                <a:ext uri="{FF2B5EF4-FFF2-40B4-BE49-F238E27FC236}">
                  <a16:creationId xmlns:a16="http://schemas.microsoft.com/office/drawing/2014/main" id="{767BDF04-47B5-42B7-9746-53F36C4D724A}"/>
                </a:ext>
              </a:extLst>
            </p:cNvPr>
            <p:cNvSpPr/>
            <p:nvPr/>
          </p:nvSpPr>
          <p:spPr>
            <a:xfrm rot="2492231">
              <a:off x="4277490" y="29340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9">
              <a:extLst>
                <a:ext uri="{FF2B5EF4-FFF2-40B4-BE49-F238E27FC236}">
                  <a16:creationId xmlns:a16="http://schemas.microsoft.com/office/drawing/2014/main" id="{84BA0615-527E-481C-A233-49CDF2E1F7B9}"/>
                </a:ext>
              </a:extLst>
            </p:cNvPr>
            <p:cNvSpPr/>
            <p:nvPr/>
          </p:nvSpPr>
          <p:spPr>
            <a:xfrm rot="4906132">
              <a:off x="4418102" y="1240435"/>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0066">
                    <a:alpha val="9000"/>
                  </a:srgbClr>
                </a:gs>
                <a:gs pos="100000">
                  <a:srgbClr val="6699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9">
              <a:extLst>
                <a:ext uri="{FF2B5EF4-FFF2-40B4-BE49-F238E27FC236}">
                  <a16:creationId xmlns:a16="http://schemas.microsoft.com/office/drawing/2014/main" id="{B77374C6-2A0D-4A40-971C-ADE7598ABFDB}"/>
                </a:ext>
              </a:extLst>
            </p:cNvPr>
            <p:cNvSpPr/>
            <p:nvPr/>
          </p:nvSpPr>
          <p:spPr>
            <a:xfrm rot="6767733">
              <a:off x="3781029" y="364937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a:extLst>
                <a:ext uri="{FF2B5EF4-FFF2-40B4-BE49-F238E27FC236}">
                  <a16:creationId xmlns:a16="http://schemas.microsoft.com/office/drawing/2014/main" id="{E39B9E44-C4C7-4876-89C5-0EFA947A1E1F}"/>
                </a:ext>
              </a:extLst>
            </p:cNvPr>
            <p:cNvSpPr/>
            <p:nvPr/>
          </p:nvSpPr>
          <p:spPr>
            <a:xfrm rot="4542956">
              <a:off x="3711811" y="3502734"/>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0000"/>
                </a:gs>
                <a:gs pos="100000">
                  <a:srgbClr val="FF99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9">
              <a:extLst>
                <a:ext uri="{FF2B5EF4-FFF2-40B4-BE49-F238E27FC236}">
                  <a16:creationId xmlns:a16="http://schemas.microsoft.com/office/drawing/2014/main" id="{6C71EAE8-A4A8-4859-825A-EDE6CC24C5A2}"/>
                </a:ext>
              </a:extLst>
            </p:cNvPr>
            <p:cNvSpPr/>
            <p:nvPr/>
          </p:nvSpPr>
          <p:spPr>
            <a:xfrm rot="8540476">
              <a:off x="5885384" y="489647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9">
              <a:extLst>
                <a:ext uri="{FF2B5EF4-FFF2-40B4-BE49-F238E27FC236}">
                  <a16:creationId xmlns:a16="http://schemas.microsoft.com/office/drawing/2014/main" id="{E4343CF9-8C1A-48B8-8C4A-4995CA30A215}"/>
                </a:ext>
              </a:extLst>
            </p:cNvPr>
            <p:cNvSpPr/>
            <p:nvPr/>
          </p:nvSpPr>
          <p:spPr>
            <a:xfrm rot="11305575">
              <a:off x="5574451" y="5082221"/>
              <a:ext cx="808743" cy="1127814"/>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FF6600"/>
                </a:gs>
                <a:gs pos="100000">
                  <a:srgbClr val="FFCC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9">
              <a:extLst>
                <a:ext uri="{FF2B5EF4-FFF2-40B4-BE49-F238E27FC236}">
                  <a16:creationId xmlns:a16="http://schemas.microsoft.com/office/drawing/2014/main" id="{132AEC0F-1A12-4C42-A88B-379087168213}"/>
                </a:ext>
              </a:extLst>
            </p:cNvPr>
            <p:cNvSpPr/>
            <p:nvPr/>
          </p:nvSpPr>
          <p:spPr>
            <a:xfrm rot="7290476">
              <a:off x="8169643" y="4393891"/>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9">
              <a:extLst>
                <a:ext uri="{FF2B5EF4-FFF2-40B4-BE49-F238E27FC236}">
                  <a16:creationId xmlns:a16="http://schemas.microsoft.com/office/drawing/2014/main" id="{CDFDEA7B-B24E-45FE-B312-E261B3199541}"/>
                </a:ext>
              </a:extLst>
            </p:cNvPr>
            <p:cNvSpPr/>
            <p:nvPr/>
          </p:nvSpPr>
          <p:spPr>
            <a:xfrm rot="8816223">
              <a:off x="10470018" y="4520588"/>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9">
              <a:extLst>
                <a:ext uri="{FF2B5EF4-FFF2-40B4-BE49-F238E27FC236}">
                  <a16:creationId xmlns:a16="http://schemas.microsoft.com/office/drawing/2014/main" id="{CF60E856-850A-487E-A780-68BA6F1C8B0C}"/>
                </a:ext>
              </a:extLst>
            </p:cNvPr>
            <p:cNvSpPr/>
            <p:nvPr/>
          </p:nvSpPr>
          <p:spPr>
            <a:xfrm rot="3015182">
              <a:off x="6258117" y="-104069"/>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22000">
                  <a:srgbClr val="008080"/>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9">
              <a:extLst>
                <a:ext uri="{FF2B5EF4-FFF2-40B4-BE49-F238E27FC236}">
                  <a16:creationId xmlns:a16="http://schemas.microsoft.com/office/drawing/2014/main" id="{48BB7A72-BA7B-4791-95EF-F6C2F46C1A69}"/>
                </a:ext>
              </a:extLst>
            </p:cNvPr>
            <p:cNvSpPr/>
            <p:nvPr/>
          </p:nvSpPr>
          <p:spPr>
            <a:xfrm rot="3015182">
              <a:off x="8322888" y="1301266"/>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60000">
                  <a:srgbClr val="CCCC00"/>
                </a:gs>
                <a:gs pos="93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9">
              <a:extLst>
                <a:ext uri="{FF2B5EF4-FFF2-40B4-BE49-F238E27FC236}">
                  <a16:creationId xmlns:a16="http://schemas.microsoft.com/office/drawing/2014/main" id="{352A612A-3581-4EDD-81C7-FBBC738B7CDB}"/>
                </a:ext>
              </a:extLst>
            </p:cNvPr>
            <p:cNvSpPr/>
            <p:nvPr/>
          </p:nvSpPr>
          <p:spPr>
            <a:xfrm rot="3015182">
              <a:off x="9981747" y="2060217"/>
              <a:ext cx="1366920" cy="1929132"/>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69000">
                  <a:srgbClr val="FF5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9">
              <a:extLst>
                <a:ext uri="{FF2B5EF4-FFF2-40B4-BE49-F238E27FC236}">
                  <a16:creationId xmlns:a16="http://schemas.microsoft.com/office/drawing/2014/main" id="{3E2472F4-2ECB-45B4-A034-3430AC28D1D6}"/>
                </a:ext>
              </a:extLst>
            </p:cNvPr>
            <p:cNvSpPr/>
            <p:nvPr/>
          </p:nvSpPr>
          <p:spPr>
            <a:xfrm rot="5400000">
              <a:off x="6462746" y="721533"/>
              <a:ext cx="874600" cy="1452833"/>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008080">
                    <a:alpha val="0"/>
                  </a:srgbClr>
                </a:gs>
                <a:gs pos="100000">
                  <a:srgbClr val="66FF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9">
              <a:extLst>
                <a:ext uri="{FF2B5EF4-FFF2-40B4-BE49-F238E27FC236}">
                  <a16:creationId xmlns:a16="http://schemas.microsoft.com/office/drawing/2014/main" id="{143E3AEB-7EFB-4F00-87E5-F8887BD696CD}"/>
                </a:ext>
              </a:extLst>
            </p:cNvPr>
            <p:cNvSpPr/>
            <p:nvPr/>
          </p:nvSpPr>
          <p:spPr>
            <a:xfrm rot="754329">
              <a:off x="7970082" y="1504749"/>
              <a:ext cx="845945" cy="1339905"/>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0">
                  <a:srgbClr val="CCCC00">
                    <a:alpha val="23000"/>
                  </a:srgbClr>
                </a:gs>
                <a:gs pos="100000">
                  <a:srgbClr val="FFFF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a:extLst>
                <a:ext uri="{FF2B5EF4-FFF2-40B4-BE49-F238E27FC236}">
                  <a16:creationId xmlns:a16="http://schemas.microsoft.com/office/drawing/2014/main" id="{308075CE-B3A8-4688-8E67-FAF26F07382F}"/>
                </a:ext>
              </a:extLst>
            </p:cNvPr>
            <p:cNvSpPr/>
            <p:nvPr/>
          </p:nvSpPr>
          <p:spPr>
            <a:xfrm rot="5400000">
              <a:off x="8259982" y="4269611"/>
              <a:ext cx="812034" cy="128881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4000">
                  <a:srgbClr val="00CCFF">
                    <a:alpha val="0"/>
                  </a:srgbClr>
                </a:gs>
                <a:gs pos="100000">
                  <a:srgbClr val="0099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9">
              <a:extLst>
                <a:ext uri="{FF2B5EF4-FFF2-40B4-BE49-F238E27FC236}">
                  <a16:creationId xmlns:a16="http://schemas.microsoft.com/office/drawing/2014/main" id="{C1B44638-E95D-4054-B01B-6624C7FFE2E2}"/>
                </a:ext>
              </a:extLst>
            </p:cNvPr>
            <p:cNvSpPr/>
            <p:nvPr/>
          </p:nvSpPr>
          <p:spPr>
            <a:xfrm rot="4574883">
              <a:off x="10105795" y="2825716"/>
              <a:ext cx="836219" cy="1229938"/>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37000">
                  <a:srgbClr val="A50021"/>
                </a:gs>
                <a:gs pos="97000">
                  <a:srgbClr val="FF505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9">
              <a:extLst>
                <a:ext uri="{FF2B5EF4-FFF2-40B4-BE49-F238E27FC236}">
                  <a16:creationId xmlns:a16="http://schemas.microsoft.com/office/drawing/2014/main" id="{D3EF08F8-837F-450C-B41B-DA5F7E314782}"/>
                </a:ext>
              </a:extLst>
            </p:cNvPr>
            <p:cNvSpPr/>
            <p:nvPr/>
          </p:nvSpPr>
          <p:spPr>
            <a:xfrm rot="6792581">
              <a:off x="10792294" y="4328738"/>
              <a:ext cx="904899" cy="1381161"/>
            </a:xfrm>
            <a:custGeom>
              <a:avLst/>
              <a:gdLst>
                <a:gd name="connsiteX0" fmla="*/ 0 w 805343"/>
                <a:gd name="connsiteY0" fmla="*/ 761351 h 1522701"/>
                <a:gd name="connsiteX1" fmla="*/ 402672 w 805343"/>
                <a:gd name="connsiteY1" fmla="*/ 0 h 1522701"/>
                <a:gd name="connsiteX2" fmla="*/ 805344 w 805343"/>
                <a:gd name="connsiteY2" fmla="*/ 761351 h 1522701"/>
                <a:gd name="connsiteX3" fmla="*/ 402672 w 805343"/>
                <a:gd name="connsiteY3" fmla="*/ 1522702 h 1522701"/>
                <a:gd name="connsiteX4" fmla="*/ 0 w 805343"/>
                <a:gd name="connsiteY4" fmla="*/ 761351 h 1522701"/>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 name="connsiteX0" fmla="*/ 0 w 805344"/>
                <a:gd name="connsiteY0" fmla="*/ 761351 h 1522702"/>
                <a:gd name="connsiteX1" fmla="*/ 402672 w 805344"/>
                <a:gd name="connsiteY1" fmla="*/ 0 h 1522702"/>
                <a:gd name="connsiteX2" fmla="*/ 805344 w 805344"/>
                <a:gd name="connsiteY2" fmla="*/ 761351 h 1522702"/>
                <a:gd name="connsiteX3" fmla="*/ 402672 w 805344"/>
                <a:gd name="connsiteY3" fmla="*/ 1522702 h 1522702"/>
                <a:gd name="connsiteX4" fmla="*/ 0 w 805344"/>
                <a:gd name="connsiteY4" fmla="*/ 761351 h 152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44" h="1522702">
                  <a:moveTo>
                    <a:pt x="0" y="761351"/>
                  </a:moveTo>
                  <a:cubicBezTo>
                    <a:pt x="0" y="340868"/>
                    <a:pt x="415174" y="0"/>
                    <a:pt x="402672" y="0"/>
                  </a:cubicBezTo>
                  <a:cubicBezTo>
                    <a:pt x="390170" y="0"/>
                    <a:pt x="805344" y="340868"/>
                    <a:pt x="805344" y="761351"/>
                  </a:cubicBezTo>
                  <a:cubicBezTo>
                    <a:pt x="805344" y="1181834"/>
                    <a:pt x="457282" y="1522702"/>
                    <a:pt x="402672" y="1522702"/>
                  </a:cubicBezTo>
                  <a:cubicBezTo>
                    <a:pt x="348062" y="1522702"/>
                    <a:pt x="0" y="1181834"/>
                    <a:pt x="0" y="761351"/>
                  </a:cubicBezTo>
                  <a:close/>
                </a:path>
              </a:pathLst>
            </a:custGeom>
            <a:gradFill>
              <a:gsLst>
                <a:gs pos="12000">
                  <a:srgbClr val="996600">
                    <a:alpha val="16000"/>
                  </a:srgbClr>
                </a:gs>
                <a:gs pos="100000">
                  <a:srgbClr val="FFC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2260A7D6-9704-46F6-9B29-9CBD2D08C881}"/>
                </a:ext>
              </a:extLst>
            </p:cNvPr>
            <p:cNvSpPr txBox="1"/>
            <p:nvPr/>
          </p:nvSpPr>
          <p:spPr>
            <a:xfrm rot="453631">
              <a:off x="1376245" y="3239383"/>
              <a:ext cx="7062727" cy="682685"/>
            </a:xfrm>
            <a:custGeom>
              <a:avLst/>
              <a:gdLst>
                <a:gd name="connsiteX0" fmla="*/ 0 w 7320268"/>
                <a:gd name="connsiteY0" fmla="*/ 0 h 461665"/>
                <a:gd name="connsiteX1" fmla="*/ 7320268 w 7320268"/>
                <a:gd name="connsiteY1" fmla="*/ 0 h 461665"/>
                <a:gd name="connsiteX2" fmla="*/ 7320268 w 7320268"/>
                <a:gd name="connsiteY2" fmla="*/ 461665 h 461665"/>
                <a:gd name="connsiteX3" fmla="*/ 0 w 7320268"/>
                <a:gd name="connsiteY3" fmla="*/ 461665 h 461665"/>
                <a:gd name="connsiteX4" fmla="*/ 0 w 7320268"/>
                <a:gd name="connsiteY4" fmla="*/ 0 h 461665"/>
                <a:gd name="connsiteX0" fmla="*/ 0 w 7340312"/>
                <a:gd name="connsiteY0" fmla="*/ 0 h 461665"/>
                <a:gd name="connsiteX1" fmla="*/ 7340312 w 7340312"/>
                <a:gd name="connsiteY1" fmla="*/ 232403 h 461665"/>
                <a:gd name="connsiteX2" fmla="*/ 7320268 w 7340312"/>
                <a:gd name="connsiteY2" fmla="*/ 461665 h 461665"/>
                <a:gd name="connsiteX3" fmla="*/ 0 w 7340312"/>
                <a:gd name="connsiteY3" fmla="*/ 461665 h 461665"/>
                <a:gd name="connsiteX4" fmla="*/ 0 w 7340312"/>
                <a:gd name="connsiteY4" fmla="*/ 0 h 461665"/>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0 h 613610"/>
                <a:gd name="connsiteX1" fmla="*/ 7340312 w 7340312"/>
                <a:gd name="connsiteY1" fmla="*/ 232403 h 613610"/>
                <a:gd name="connsiteX2" fmla="*/ 7295912 w 7340312"/>
                <a:gd name="connsiteY2" fmla="*/ 613610 h 613610"/>
                <a:gd name="connsiteX3" fmla="*/ 0 w 7340312"/>
                <a:gd name="connsiteY3" fmla="*/ 461665 h 613610"/>
                <a:gd name="connsiteX4" fmla="*/ 0 w 7340312"/>
                <a:gd name="connsiteY4" fmla="*/ 0 h 613610"/>
                <a:gd name="connsiteX0" fmla="*/ 0 w 7340312"/>
                <a:gd name="connsiteY0" fmla="*/ 36615 h 650225"/>
                <a:gd name="connsiteX1" fmla="*/ 7340312 w 7340312"/>
                <a:gd name="connsiteY1" fmla="*/ 269018 h 650225"/>
                <a:gd name="connsiteX2" fmla="*/ 7295912 w 7340312"/>
                <a:gd name="connsiteY2" fmla="*/ 650225 h 650225"/>
                <a:gd name="connsiteX3" fmla="*/ 0 w 7340312"/>
                <a:gd name="connsiteY3" fmla="*/ 498280 h 650225"/>
                <a:gd name="connsiteX4" fmla="*/ 0 w 7340312"/>
                <a:gd name="connsiteY4" fmla="*/ 36615 h 650225"/>
                <a:gd name="connsiteX0" fmla="*/ 0 w 7340312"/>
                <a:gd name="connsiteY0" fmla="*/ 132615 h 746225"/>
                <a:gd name="connsiteX1" fmla="*/ 7340312 w 7340312"/>
                <a:gd name="connsiteY1" fmla="*/ 365018 h 746225"/>
                <a:gd name="connsiteX2" fmla="*/ 7295912 w 7340312"/>
                <a:gd name="connsiteY2" fmla="*/ 746225 h 746225"/>
                <a:gd name="connsiteX3" fmla="*/ 0 w 7340312"/>
                <a:gd name="connsiteY3" fmla="*/ 594280 h 746225"/>
                <a:gd name="connsiteX4" fmla="*/ 0 w 7340312"/>
                <a:gd name="connsiteY4" fmla="*/ 132615 h 746225"/>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43519"/>
                <a:gd name="connsiteY0" fmla="*/ 118376 h 731986"/>
                <a:gd name="connsiteX1" fmla="*/ 7343519 w 7343519"/>
                <a:gd name="connsiteY1" fmla="*/ 387963 h 731986"/>
                <a:gd name="connsiteX2" fmla="*/ 7295912 w 7343519"/>
                <a:gd name="connsiteY2" fmla="*/ 731986 h 731986"/>
                <a:gd name="connsiteX3" fmla="*/ 0 w 7343519"/>
                <a:gd name="connsiteY3" fmla="*/ 580041 h 731986"/>
                <a:gd name="connsiteX4" fmla="*/ 0 w 7343519"/>
                <a:gd name="connsiteY4" fmla="*/ 118376 h 731986"/>
                <a:gd name="connsiteX0" fmla="*/ 0 w 7351537"/>
                <a:gd name="connsiteY0" fmla="*/ 89826 h 703436"/>
                <a:gd name="connsiteX1" fmla="*/ 7351537 w 7351537"/>
                <a:gd name="connsiteY1" fmla="*/ 452375 h 703436"/>
                <a:gd name="connsiteX2" fmla="*/ 7295912 w 7351537"/>
                <a:gd name="connsiteY2" fmla="*/ 703436 h 703436"/>
                <a:gd name="connsiteX3" fmla="*/ 0 w 7351537"/>
                <a:gd name="connsiteY3" fmla="*/ 551491 h 703436"/>
                <a:gd name="connsiteX4" fmla="*/ 0 w 7351537"/>
                <a:gd name="connsiteY4" fmla="*/ 89826 h 703436"/>
                <a:gd name="connsiteX0" fmla="*/ 23554 w 7375091"/>
                <a:gd name="connsiteY0" fmla="*/ 89826 h 716028"/>
                <a:gd name="connsiteX1" fmla="*/ 7375091 w 7375091"/>
                <a:gd name="connsiteY1" fmla="*/ 452375 h 716028"/>
                <a:gd name="connsiteX2" fmla="*/ 7319466 w 7375091"/>
                <a:gd name="connsiteY2" fmla="*/ 703436 h 716028"/>
                <a:gd name="connsiteX3" fmla="*/ 0 w 7375091"/>
                <a:gd name="connsiteY3" fmla="*/ 712733 h 716028"/>
                <a:gd name="connsiteX4" fmla="*/ 23554 w 7375091"/>
                <a:gd name="connsiteY4" fmla="*/ 89826 h 716028"/>
                <a:gd name="connsiteX0" fmla="*/ 23554 w 7375091"/>
                <a:gd name="connsiteY0" fmla="*/ 89826 h 712733"/>
                <a:gd name="connsiteX1" fmla="*/ 7375091 w 7375091"/>
                <a:gd name="connsiteY1" fmla="*/ 452375 h 712733"/>
                <a:gd name="connsiteX2" fmla="*/ 7319466 w 7375091"/>
                <a:gd name="connsiteY2" fmla="*/ 703436 h 712733"/>
                <a:gd name="connsiteX3" fmla="*/ 0 w 7375091"/>
                <a:gd name="connsiteY3" fmla="*/ 712733 h 712733"/>
                <a:gd name="connsiteX4" fmla="*/ 23554 w 7375091"/>
                <a:gd name="connsiteY4" fmla="*/ 89826 h 712733"/>
                <a:gd name="connsiteX0" fmla="*/ 8493 w 7375091"/>
                <a:gd name="connsiteY0" fmla="*/ 141400 h 613164"/>
                <a:gd name="connsiteX1" fmla="*/ 7375091 w 7375091"/>
                <a:gd name="connsiteY1" fmla="*/ 352806 h 613164"/>
                <a:gd name="connsiteX2" fmla="*/ 7319466 w 7375091"/>
                <a:gd name="connsiteY2" fmla="*/ 603867 h 613164"/>
                <a:gd name="connsiteX3" fmla="*/ 0 w 7375091"/>
                <a:gd name="connsiteY3" fmla="*/ 613164 h 613164"/>
                <a:gd name="connsiteX4" fmla="*/ 8493 w 7375091"/>
                <a:gd name="connsiteY4" fmla="*/ 141400 h 613164"/>
                <a:gd name="connsiteX0" fmla="*/ 8493 w 7454422"/>
                <a:gd name="connsiteY0" fmla="*/ 228721 h 700485"/>
                <a:gd name="connsiteX1" fmla="*/ 7454422 w 7454422"/>
                <a:gd name="connsiteY1" fmla="*/ 274077 h 700485"/>
                <a:gd name="connsiteX2" fmla="*/ 7319466 w 7454422"/>
                <a:gd name="connsiteY2" fmla="*/ 691188 h 700485"/>
                <a:gd name="connsiteX3" fmla="*/ 0 w 7454422"/>
                <a:gd name="connsiteY3" fmla="*/ 700485 h 700485"/>
                <a:gd name="connsiteX4" fmla="*/ 8493 w 7454422"/>
                <a:gd name="connsiteY4" fmla="*/ 228721 h 700485"/>
                <a:gd name="connsiteX0" fmla="*/ 8493 w 7319830"/>
                <a:gd name="connsiteY0" fmla="*/ 192508 h 664272"/>
                <a:gd name="connsiteX1" fmla="*/ 6841680 w 7319830"/>
                <a:gd name="connsiteY1" fmla="*/ 300076 h 664272"/>
                <a:gd name="connsiteX2" fmla="*/ 7319466 w 7319830"/>
                <a:gd name="connsiteY2" fmla="*/ 654975 h 664272"/>
                <a:gd name="connsiteX3" fmla="*/ 0 w 7319830"/>
                <a:gd name="connsiteY3" fmla="*/ 664272 h 664272"/>
                <a:gd name="connsiteX4" fmla="*/ 8493 w 7319830"/>
                <a:gd name="connsiteY4" fmla="*/ 192508 h 664272"/>
                <a:gd name="connsiteX0" fmla="*/ 8493 w 7320554"/>
                <a:gd name="connsiteY0" fmla="*/ 209296 h 681060"/>
                <a:gd name="connsiteX1" fmla="*/ 7185635 w 7320554"/>
                <a:gd name="connsiteY1" fmla="*/ 287199 h 681060"/>
                <a:gd name="connsiteX2" fmla="*/ 7319466 w 7320554"/>
                <a:gd name="connsiteY2" fmla="*/ 671763 h 681060"/>
                <a:gd name="connsiteX3" fmla="*/ 0 w 7320554"/>
                <a:gd name="connsiteY3" fmla="*/ 681060 h 681060"/>
                <a:gd name="connsiteX4" fmla="*/ 8493 w 7320554"/>
                <a:gd name="connsiteY4" fmla="*/ 209296 h 681060"/>
                <a:gd name="connsiteX0" fmla="*/ 8493 w 7588574"/>
                <a:gd name="connsiteY0" fmla="*/ 207727 h 679491"/>
                <a:gd name="connsiteX1" fmla="*/ 7588574 w 7588574"/>
                <a:gd name="connsiteY1" fmla="*/ 288338 h 679491"/>
                <a:gd name="connsiteX2" fmla="*/ 7319466 w 7588574"/>
                <a:gd name="connsiteY2" fmla="*/ 670194 h 679491"/>
                <a:gd name="connsiteX3" fmla="*/ 0 w 7588574"/>
                <a:gd name="connsiteY3" fmla="*/ 679491 h 679491"/>
                <a:gd name="connsiteX4" fmla="*/ 8493 w 7588574"/>
                <a:gd name="connsiteY4" fmla="*/ 207727 h 679491"/>
                <a:gd name="connsiteX0" fmla="*/ 8493 w 7559883"/>
                <a:gd name="connsiteY0" fmla="*/ 211734 h 683498"/>
                <a:gd name="connsiteX1" fmla="*/ 7559883 w 7559883"/>
                <a:gd name="connsiteY1" fmla="*/ 285455 h 683498"/>
                <a:gd name="connsiteX2" fmla="*/ 7319466 w 7559883"/>
                <a:gd name="connsiteY2" fmla="*/ 674201 h 683498"/>
                <a:gd name="connsiteX3" fmla="*/ 0 w 7559883"/>
                <a:gd name="connsiteY3" fmla="*/ 683498 h 683498"/>
                <a:gd name="connsiteX4" fmla="*/ 8493 w 7559883"/>
                <a:gd name="connsiteY4" fmla="*/ 211734 h 683498"/>
                <a:gd name="connsiteX0" fmla="*/ 8493 w 7322972"/>
                <a:gd name="connsiteY0" fmla="*/ 226565 h 698329"/>
                <a:gd name="connsiteX1" fmla="*/ 7304880 w 7322972"/>
                <a:gd name="connsiteY1" fmla="*/ 275451 h 698329"/>
                <a:gd name="connsiteX2" fmla="*/ 7319466 w 7322972"/>
                <a:gd name="connsiteY2" fmla="*/ 689032 h 698329"/>
                <a:gd name="connsiteX3" fmla="*/ 0 w 7322972"/>
                <a:gd name="connsiteY3" fmla="*/ 698329 h 698329"/>
                <a:gd name="connsiteX4" fmla="*/ 8493 w 7322972"/>
                <a:gd name="connsiteY4" fmla="*/ 226565 h 698329"/>
                <a:gd name="connsiteX0" fmla="*/ 8493 w 7323482"/>
                <a:gd name="connsiteY0" fmla="*/ 226565 h 698329"/>
                <a:gd name="connsiteX1" fmla="*/ 7304880 w 7323482"/>
                <a:gd name="connsiteY1" fmla="*/ 275451 h 698329"/>
                <a:gd name="connsiteX2" fmla="*/ 7319466 w 7323482"/>
                <a:gd name="connsiteY2" fmla="*/ 689032 h 698329"/>
                <a:gd name="connsiteX3" fmla="*/ 0 w 7323482"/>
                <a:gd name="connsiteY3" fmla="*/ 698329 h 698329"/>
                <a:gd name="connsiteX4" fmla="*/ 8493 w 7323482"/>
                <a:gd name="connsiteY4" fmla="*/ 226565 h 698329"/>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628508"/>
                <a:gd name="connsiteX1" fmla="*/ 7334697 w 7334697"/>
                <a:gd name="connsiteY1" fmla="*/ 334172 h 628508"/>
                <a:gd name="connsiteX2" fmla="*/ 7319466 w 7334697"/>
                <a:gd name="connsiteY2" fmla="*/ 619211 h 628508"/>
                <a:gd name="connsiteX3" fmla="*/ 0 w 7334697"/>
                <a:gd name="connsiteY3" fmla="*/ 628508 h 628508"/>
                <a:gd name="connsiteX4" fmla="*/ 8493 w 7334697"/>
                <a:gd name="connsiteY4" fmla="*/ 156744 h 628508"/>
                <a:gd name="connsiteX0" fmla="*/ 8493 w 7334697"/>
                <a:gd name="connsiteY0" fmla="*/ 156744 h 837030"/>
                <a:gd name="connsiteX1" fmla="*/ 7334697 w 7334697"/>
                <a:gd name="connsiteY1" fmla="*/ 334172 h 837030"/>
                <a:gd name="connsiteX2" fmla="*/ 7294259 w 7334697"/>
                <a:gd name="connsiteY2" fmla="*/ 837030 h 837030"/>
                <a:gd name="connsiteX3" fmla="*/ 0 w 7334697"/>
                <a:gd name="connsiteY3" fmla="*/ 628508 h 837030"/>
                <a:gd name="connsiteX4" fmla="*/ 8493 w 7334697"/>
                <a:gd name="connsiteY4" fmla="*/ 156744 h 837030"/>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14517 h 794803"/>
                <a:gd name="connsiteX1" fmla="*/ 7334269 w 7334269"/>
                <a:gd name="connsiteY1" fmla="*/ 395003 h 794803"/>
                <a:gd name="connsiteX2" fmla="*/ 7294259 w 7334269"/>
                <a:gd name="connsiteY2" fmla="*/ 794803 h 794803"/>
                <a:gd name="connsiteX3" fmla="*/ 0 w 7334269"/>
                <a:gd name="connsiteY3" fmla="*/ 586281 h 794803"/>
                <a:gd name="connsiteX4" fmla="*/ 8493 w 7334269"/>
                <a:gd name="connsiteY4" fmla="*/ 114517 h 794803"/>
                <a:gd name="connsiteX0" fmla="*/ 8493 w 7334269"/>
                <a:gd name="connsiteY0" fmla="*/ 159321 h 839607"/>
                <a:gd name="connsiteX1" fmla="*/ 7334269 w 7334269"/>
                <a:gd name="connsiteY1" fmla="*/ 439807 h 839607"/>
                <a:gd name="connsiteX2" fmla="*/ 7294259 w 7334269"/>
                <a:gd name="connsiteY2" fmla="*/ 839607 h 839607"/>
                <a:gd name="connsiteX3" fmla="*/ 0 w 7334269"/>
                <a:gd name="connsiteY3" fmla="*/ 631085 h 839607"/>
                <a:gd name="connsiteX4" fmla="*/ 8493 w 7334269"/>
                <a:gd name="connsiteY4" fmla="*/ 159321 h 839607"/>
                <a:gd name="connsiteX0" fmla="*/ 8493 w 7334269"/>
                <a:gd name="connsiteY0" fmla="*/ 484871 h 1165157"/>
                <a:gd name="connsiteX1" fmla="*/ 7334269 w 7334269"/>
                <a:gd name="connsiteY1" fmla="*/ 765357 h 1165157"/>
                <a:gd name="connsiteX2" fmla="*/ 7294259 w 7334269"/>
                <a:gd name="connsiteY2" fmla="*/ 1165157 h 1165157"/>
                <a:gd name="connsiteX3" fmla="*/ 0 w 7334269"/>
                <a:gd name="connsiteY3" fmla="*/ 956635 h 1165157"/>
                <a:gd name="connsiteX4" fmla="*/ 8493 w 7334269"/>
                <a:gd name="connsiteY4" fmla="*/ 484871 h 1165157"/>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4269"/>
                <a:gd name="connsiteY0" fmla="*/ 372843 h 1053129"/>
                <a:gd name="connsiteX1" fmla="*/ 7334269 w 7334269"/>
                <a:gd name="connsiteY1" fmla="*/ 653329 h 1053129"/>
                <a:gd name="connsiteX2" fmla="*/ 7294259 w 7334269"/>
                <a:gd name="connsiteY2" fmla="*/ 1053129 h 1053129"/>
                <a:gd name="connsiteX3" fmla="*/ 0 w 7334269"/>
                <a:gd name="connsiteY3" fmla="*/ 844607 h 1053129"/>
                <a:gd name="connsiteX4" fmla="*/ 8493 w 7334269"/>
                <a:gd name="connsiteY4" fmla="*/ 372843 h 1053129"/>
                <a:gd name="connsiteX0" fmla="*/ 8493 w 7332399"/>
                <a:gd name="connsiteY0" fmla="*/ 346128 h 1026414"/>
                <a:gd name="connsiteX1" fmla="*/ 7332399 w 7332399"/>
                <a:gd name="connsiteY1" fmla="*/ 711081 h 1026414"/>
                <a:gd name="connsiteX2" fmla="*/ 7294259 w 7332399"/>
                <a:gd name="connsiteY2" fmla="*/ 1026414 h 1026414"/>
                <a:gd name="connsiteX3" fmla="*/ 0 w 7332399"/>
                <a:gd name="connsiteY3" fmla="*/ 817892 h 1026414"/>
                <a:gd name="connsiteX4" fmla="*/ 8493 w 7332399"/>
                <a:gd name="connsiteY4" fmla="*/ 346128 h 1026414"/>
                <a:gd name="connsiteX0" fmla="*/ 8493 w 7332399"/>
                <a:gd name="connsiteY0" fmla="*/ 176404 h 856690"/>
                <a:gd name="connsiteX1" fmla="*/ 7332399 w 7332399"/>
                <a:gd name="connsiteY1" fmla="*/ 541357 h 856690"/>
                <a:gd name="connsiteX2" fmla="*/ 7294259 w 7332399"/>
                <a:gd name="connsiteY2" fmla="*/ 856690 h 856690"/>
                <a:gd name="connsiteX3" fmla="*/ 0 w 7332399"/>
                <a:gd name="connsiteY3" fmla="*/ 648168 h 856690"/>
                <a:gd name="connsiteX4" fmla="*/ 8493 w 7332399"/>
                <a:gd name="connsiteY4" fmla="*/ 176404 h 856690"/>
                <a:gd name="connsiteX0" fmla="*/ 8493 w 7332399"/>
                <a:gd name="connsiteY0" fmla="*/ 312447 h 992733"/>
                <a:gd name="connsiteX1" fmla="*/ 7332399 w 7332399"/>
                <a:gd name="connsiteY1" fmla="*/ 677400 h 992733"/>
                <a:gd name="connsiteX2" fmla="*/ 7294259 w 7332399"/>
                <a:gd name="connsiteY2" fmla="*/ 992733 h 992733"/>
                <a:gd name="connsiteX3" fmla="*/ 0 w 7332399"/>
                <a:gd name="connsiteY3" fmla="*/ 784211 h 992733"/>
                <a:gd name="connsiteX4" fmla="*/ 8493 w 7332399"/>
                <a:gd name="connsiteY4" fmla="*/ 312447 h 9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399" h="992733">
                  <a:moveTo>
                    <a:pt x="8493" y="312447"/>
                  </a:moveTo>
                  <a:cubicBezTo>
                    <a:pt x="2310411" y="-364344"/>
                    <a:pt x="4850334" y="199225"/>
                    <a:pt x="7332399" y="677400"/>
                  </a:cubicBezTo>
                  <a:cubicBezTo>
                    <a:pt x="7326152" y="903628"/>
                    <a:pt x="7281884" y="730924"/>
                    <a:pt x="7294259" y="992733"/>
                  </a:cubicBezTo>
                  <a:cubicBezTo>
                    <a:pt x="2677356" y="62724"/>
                    <a:pt x="1047908" y="303116"/>
                    <a:pt x="0" y="784211"/>
                  </a:cubicBezTo>
                  <a:lnTo>
                    <a:pt x="8493" y="312447"/>
                  </a:lnTo>
                  <a:close/>
                </a:path>
              </a:pathLst>
            </a:custGeom>
            <a:noFill/>
          </p:spPr>
          <p:txBody>
            <a:bodyPr wrap="square" rtlCol="0">
              <a:prstTxWarp prst="textArchUp">
                <a:avLst/>
              </a:prstTxWarp>
              <a:spAutoFit/>
            </a:bodyPr>
            <a:lstStyle/>
            <a:p>
              <a:r>
                <a:rPr lang="en-GB" sz="2800" b="1" dirty="0">
                  <a:solidFill>
                    <a:schemeClr val="bg1"/>
                  </a:solidFill>
                  <a:effectLst/>
                </a:rPr>
                <a:t>Sheffield Ageing Well Programme</a:t>
              </a:r>
            </a:p>
          </p:txBody>
        </p:sp>
      </p:grpSp>
    </p:spTree>
    <p:extLst>
      <p:ext uri="{BB962C8B-B14F-4D97-AF65-F5344CB8AC3E}">
        <p14:creationId xmlns:p14="http://schemas.microsoft.com/office/powerpoint/2010/main" val="263607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952462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hyperlink" Target="https://www.england.nhs.uk/publication/enhanced-health-in-care-homes-framework/"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hyperlink" Target="https://www.england.nhs.uk/publication/community-health-services-two-hour-crisis-response-standard-guidance/"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43DE-6C19-46C5-8BBA-3A7BBF99898A}"/>
              </a:ext>
            </a:extLst>
          </p:cNvPr>
          <p:cNvSpPr>
            <a:spLocks noGrp="1"/>
          </p:cNvSpPr>
          <p:nvPr>
            <p:ph type="ctrTitle"/>
          </p:nvPr>
        </p:nvSpPr>
        <p:spPr/>
        <p:txBody>
          <a:bodyPr>
            <a:normAutofit fontScale="90000"/>
          </a:bodyPr>
          <a:lstStyle/>
          <a:p>
            <a:r>
              <a:rPr lang="en-GB" dirty="0"/>
              <a:t>‘Team Sheffield’ Ageing Well Programme </a:t>
            </a:r>
          </a:p>
        </p:txBody>
      </p:sp>
      <p:sp>
        <p:nvSpPr>
          <p:cNvPr id="3" name="Subtitle 2">
            <a:extLst>
              <a:ext uri="{FF2B5EF4-FFF2-40B4-BE49-F238E27FC236}">
                <a16:creationId xmlns:a16="http://schemas.microsoft.com/office/drawing/2014/main" id="{2AB09A98-2D3C-4B20-A9C0-17B512A8E86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208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E6F3-4C38-43CF-97E5-7298D7BC9F70}"/>
              </a:ext>
            </a:extLst>
          </p:cNvPr>
          <p:cNvSpPr>
            <a:spLocks noGrp="1"/>
          </p:cNvSpPr>
          <p:nvPr>
            <p:ph type="title"/>
          </p:nvPr>
        </p:nvSpPr>
        <p:spPr/>
        <p:txBody>
          <a:bodyPr>
            <a:normAutofit fontScale="90000"/>
          </a:bodyPr>
          <a:lstStyle/>
          <a:p>
            <a:r>
              <a:rPr lang="en-GB" dirty="0"/>
              <a:t>Enhanced Health in Care homes (EHiCH)</a:t>
            </a:r>
          </a:p>
        </p:txBody>
      </p:sp>
      <p:sp>
        <p:nvSpPr>
          <p:cNvPr id="3" name="Content Placeholder 2">
            <a:extLst>
              <a:ext uri="{FF2B5EF4-FFF2-40B4-BE49-F238E27FC236}">
                <a16:creationId xmlns:a16="http://schemas.microsoft.com/office/drawing/2014/main" id="{2ECC8A00-73BB-487D-982A-E30D7738B04C}"/>
              </a:ext>
            </a:extLst>
          </p:cNvPr>
          <p:cNvSpPr>
            <a:spLocks noGrp="1"/>
          </p:cNvSpPr>
          <p:nvPr>
            <p:ph idx="1"/>
          </p:nvPr>
        </p:nvSpPr>
        <p:spPr>
          <a:xfrm>
            <a:off x="838200" y="2018197"/>
            <a:ext cx="9972040" cy="3477081"/>
          </a:xfrm>
        </p:spPr>
        <p:txBody>
          <a:bodyPr>
            <a:normAutofit fontScale="92500" lnSpcReduction="10000"/>
          </a:bodyPr>
          <a:lstStyle/>
          <a:p>
            <a:pPr algn="l" fontAlgn="base"/>
            <a:r>
              <a:rPr lang="en-GB" dirty="0">
                <a:latin typeface="inherit"/>
              </a:rPr>
              <a:t>People living in care homes should expect the same level of health care support and treatment as if they were living in their own home.</a:t>
            </a:r>
          </a:p>
          <a:p>
            <a:pPr algn="l" fontAlgn="base"/>
            <a:r>
              <a:rPr lang="en-GB" dirty="0">
                <a:latin typeface="inherit"/>
              </a:rPr>
              <a:t>Through working across organisations in a co-ordinated way the individual will receive better, more co-ordinated and proactive care, delivered where they live. To support:</a:t>
            </a:r>
          </a:p>
          <a:p>
            <a:pPr lvl="1" fontAlgn="base"/>
            <a:r>
              <a:rPr lang="en-GB" dirty="0">
                <a:latin typeface="inherit"/>
              </a:rPr>
              <a:t>better outcomes for people through better management of their long-term condition(s)</a:t>
            </a:r>
          </a:p>
          <a:p>
            <a:pPr lvl="1" fontAlgn="base"/>
            <a:r>
              <a:rPr lang="en-GB" dirty="0">
                <a:latin typeface="inherit"/>
              </a:rPr>
              <a:t>a reduction in unplanned hospital admissions</a:t>
            </a:r>
          </a:p>
          <a:p>
            <a:pPr lvl="1" fontAlgn="base"/>
            <a:r>
              <a:rPr lang="en-GB" dirty="0">
                <a:latin typeface="inherit"/>
              </a:rPr>
              <a:t>a reduction in hospital as the place of death.</a:t>
            </a:r>
          </a:p>
          <a:p>
            <a:pPr lvl="1" fontAlgn="base"/>
            <a:r>
              <a:rPr lang="en-GB" dirty="0">
                <a:latin typeface="inherit"/>
              </a:rPr>
              <a:t>excellence and equity of care for people living in care homes. </a:t>
            </a:r>
          </a:p>
          <a:p>
            <a:endParaRPr lang="en-GB" dirty="0"/>
          </a:p>
        </p:txBody>
      </p:sp>
    </p:spTree>
    <p:custDataLst>
      <p:tags r:id="rId1"/>
    </p:custDataLst>
    <p:extLst>
      <p:ext uri="{BB962C8B-B14F-4D97-AF65-F5344CB8AC3E}">
        <p14:creationId xmlns:p14="http://schemas.microsoft.com/office/powerpoint/2010/main" val="350353542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6ED4-FCB4-872C-71F4-418A6F753D17}"/>
              </a:ext>
            </a:extLst>
          </p:cNvPr>
          <p:cNvSpPr>
            <a:spLocks noGrp="1"/>
          </p:cNvSpPr>
          <p:nvPr>
            <p:ph type="title"/>
          </p:nvPr>
        </p:nvSpPr>
        <p:spPr/>
        <p:txBody>
          <a:bodyPr>
            <a:normAutofit fontScale="90000"/>
          </a:bodyPr>
          <a:lstStyle/>
          <a:p>
            <a:r>
              <a:rPr lang="en-GB" dirty="0"/>
              <a:t>Enhanced Health in Care home Framework </a:t>
            </a:r>
          </a:p>
        </p:txBody>
      </p:sp>
      <p:graphicFrame>
        <p:nvGraphicFramePr>
          <p:cNvPr id="4" name="Diagram 3">
            <a:extLst>
              <a:ext uri="{FF2B5EF4-FFF2-40B4-BE49-F238E27FC236}">
                <a16:creationId xmlns:a16="http://schemas.microsoft.com/office/drawing/2014/main" id="{A26E0F0C-C1C0-7135-0927-264DE49F776A}"/>
              </a:ext>
            </a:extLst>
          </p:cNvPr>
          <p:cNvGraphicFramePr/>
          <p:nvPr>
            <p:extLst>
              <p:ext uri="{D42A27DB-BD31-4B8C-83A1-F6EECF244321}">
                <p14:modId xmlns:p14="http://schemas.microsoft.com/office/powerpoint/2010/main" val="2665276599"/>
              </p:ext>
            </p:extLst>
          </p:nvPr>
        </p:nvGraphicFramePr>
        <p:xfrm>
          <a:off x="-425120" y="1942150"/>
          <a:ext cx="5070136" cy="347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D8BE58A-C7DA-9B3F-F3FE-707EC5A7A11C}"/>
              </a:ext>
            </a:extLst>
          </p:cNvPr>
          <p:cNvSpPr txBox="1"/>
          <p:nvPr/>
        </p:nvSpPr>
        <p:spPr>
          <a:xfrm>
            <a:off x="4645016" y="6492872"/>
            <a:ext cx="3275861" cy="246221"/>
          </a:xfrm>
          <a:prstGeom prst="rect">
            <a:avLst/>
          </a:prstGeom>
          <a:noFill/>
        </p:spPr>
        <p:txBody>
          <a:bodyPr wrap="square" rtlCol="0">
            <a:spAutoFit/>
          </a:bodyPr>
          <a:lstStyle/>
          <a:p>
            <a:r>
              <a:rPr lang="en-GB" sz="1000" dirty="0">
                <a:hlinkClick r:id="rId7"/>
              </a:rPr>
              <a:t>NHS England » Enhanced Health in Care Homes Framework</a:t>
            </a:r>
            <a:endParaRPr lang="en-GB" sz="1000" dirty="0"/>
          </a:p>
        </p:txBody>
      </p:sp>
      <p:pic>
        <p:nvPicPr>
          <p:cNvPr id="6" name="Picture 5">
            <a:extLst>
              <a:ext uri="{FF2B5EF4-FFF2-40B4-BE49-F238E27FC236}">
                <a16:creationId xmlns:a16="http://schemas.microsoft.com/office/drawing/2014/main" id="{BE74DF29-0F3F-1E79-BF6F-F0BCE515386E}"/>
              </a:ext>
            </a:extLst>
          </p:cNvPr>
          <p:cNvPicPr>
            <a:picLocks noChangeAspect="1"/>
          </p:cNvPicPr>
          <p:nvPr/>
        </p:nvPicPr>
        <p:blipFill>
          <a:blip r:embed="rId8"/>
          <a:stretch>
            <a:fillRect/>
          </a:stretch>
        </p:blipFill>
        <p:spPr>
          <a:xfrm>
            <a:off x="4015096" y="1932385"/>
            <a:ext cx="5362584" cy="4560488"/>
          </a:xfrm>
          <a:prstGeom prst="rect">
            <a:avLst/>
          </a:prstGeom>
        </p:spPr>
      </p:pic>
    </p:spTree>
    <p:extLst>
      <p:ext uri="{BB962C8B-B14F-4D97-AF65-F5344CB8AC3E}">
        <p14:creationId xmlns:p14="http://schemas.microsoft.com/office/powerpoint/2010/main" val="230484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01DE6-AA6C-4186-9812-112ECF69C48A}"/>
              </a:ext>
            </a:extLst>
          </p:cNvPr>
          <p:cNvSpPr>
            <a:spLocks noGrp="1"/>
          </p:cNvSpPr>
          <p:nvPr>
            <p:ph type="sldNum" sz="quarter" idx="12"/>
          </p:nvPr>
        </p:nvSpPr>
        <p:spPr/>
        <p:txBody>
          <a:bodyPr/>
          <a:lstStyle/>
          <a:p>
            <a:fld id="{9F6300E9-D79D-4D51-AC1E-8D7EE08064F1}" type="slidenum">
              <a:rPr lang="en-GB" smtClean="0"/>
              <a:t>12</a:t>
            </a:fld>
            <a:endParaRPr lang="en-GB" dirty="0"/>
          </a:p>
        </p:txBody>
      </p:sp>
      <p:sp>
        <p:nvSpPr>
          <p:cNvPr id="3" name="Rectangle: Rounded Corners 2">
            <a:extLst>
              <a:ext uri="{FF2B5EF4-FFF2-40B4-BE49-F238E27FC236}">
                <a16:creationId xmlns:a16="http://schemas.microsoft.com/office/drawing/2014/main" id="{9E34AFCD-45B8-97CC-A131-3CF9080D9837}"/>
              </a:ext>
            </a:extLst>
          </p:cNvPr>
          <p:cNvSpPr/>
          <p:nvPr/>
        </p:nvSpPr>
        <p:spPr>
          <a:xfrm>
            <a:off x="2872851" y="2526160"/>
            <a:ext cx="6419850" cy="1403423"/>
          </a:xfrm>
          <a:prstGeom prst="round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Enhanced Health in Care Homes Collaborative Group</a:t>
            </a:r>
          </a:p>
          <a:p>
            <a:pPr algn="ctr"/>
            <a:endParaRPr lang="en-GB" sz="500" b="1" dirty="0"/>
          </a:p>
          <a:p>
            <a:pPr algn="ctr">
              <a:lnSpc>
                <a:spcPct val="150000"/>
              </a:lnSpc>
            </a:pPr>
            <a:r>
              <a:rPr lang="en-GB" sz="1000" dirty="0"/>
              <a:t>Chair:  Sarah Burt, Deputy Director of Commissioning Development (Planned Care)</a:t>
            </a:r>
          </a:p>
          <a:p>
            <a:pPr algn="ctr">
              <a:lnSpc>
                <a:spcPct val="150000"/>
              </a:lnSpc>
            </a:pPr>
            <a:r>
              <a:rPr lang="en-GB" sz="1000" dirty="0"/>
              <a:t>Meetings held every six weeks</a:t>
            </a:r>
          </a:p>
          <a:p>
            <a:pPr algn="ctr"/>
            <a:endParaRPr lang="en-GB" sz="500" dirty="0"/>
          </a:p>
          <a:p>
            <a:pPr algn="ctr"/>
            <a:r>
              <a:rPr lang="en-GB" sz="1000" dirty="0"/>
              <a:t>Membership</a:t>
            </a:r>
            <a:r>
              <a:rPr lang="en-GB" sz="1100" dirty="0"/>
              <a:t> includes:</a:t>
            </a:r>
          </a:p>
          <a:p>
            <a:pPr algn="ctr"/>
            <a:r>
              <a:rPr lang="en-GB" sz="1100" dirty="0"/>
              <a:t>STH, SCC, SHSC, PCS, ICB, LMC</a:t>
            </a:r>
          </a:p>
        </p:txBody>
      </p:sp>
      <p:sp>
        <p:nvSpPr>
          <p:cNvPr id="7" name="Rectangle 6">
            <a:extLst>
              <a:ext uri="{FF2B5EF4-FFF2-40B4-BE49-F238E27FC236}">
                <a16:creationId xmlns:a16="http://schemas.microsoft.com/office/drawing/2014/main" id="{CF998859-4067-00C7-D4DB-9630A5460137}"/>
              </a:ext>
            </a:extLst>
          </p:cNvPr>
          <p:cNvSpPr/>
          <p:nvPr/>
        </p:nvSpPr>
        <p:spPr>
          <a:xfrm>
            <a:off x="1184988" y="4355991"/>
            <a:ext cx="1293089" cy="906451"/>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MDTs</a:t>
            </a:r>
          </a:p>
          <a:p>
            <a:pPr algn="ctr"/>
            <a:endParaRPr lang="en-GB" sz="600" b="1" dirty="0">
              <a:solidFill>
                <a:schemeClr val="tx1"/>
              </a:solidFill>
            </a:endParaRPr>
          </a:p>
          <a:p>
            <a:pPr algn="ctr"/>
            <a:r>
              <a:rPr lang="en-GB" sz="1000" dirty="0">
                <a:solidFill>
                  <a:schemeClr val="tx1"/>
                </a:solidFill>
              </a:rPr>
              <a:t>With input from dietetics, SLT and Falls</a:t>
            </a:r>
          </a:p>
        </p:txBody>
      </p:sp>
      <p:sp>
        <p:nvSpPr>
          <p:cNvPr id="10" name="Rectangle 9">
            <a:extLst>
              <a:ext uri="{FF2B5EF4-FFF2-40B4-BE49-F238E27FC236}">
                <a16:creationId xmlns:a16="http://schemas.microsoft.com/office/drawing/2014/main" id="{E3A0E79D-8327-6A75-2B75-C291ABA29C2F}"/>
              </a:ext>
            </a:extLst>
          </p:cNvPr>
          <p:cNvSpPr/>
          <p:nvPr/>
        </p:nvSpPr>
        <p:spPr>
          <a:xfrm>
            <a:off x="2817740" y="4366703"/>
            <a:ext cx="1375944"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Workforce Development</a:t>
            </a:r>
          </a:p>
        </p:txBody>
      </p:sp>
      <p:sp>
        <p:nvSpPr>
          <p:cNvPr id="12" name="Rectangle 11">
            <a:extLst>
              <a:ext uri="{FF2B5EF4-FFF2-40B4-BE49-F238E27FC236}">
                <a16:creationId xmlns:a16="http://schemas.microsoft.com/office/drawing/2014/main" id="{0A1BF0FC-426D-5DC9-193F-CE095393719D}"/>
              </a:ext>
            </a:extLst>
          </p:cNvPr>
          <p:cNvSpPr/>
          <p:nvPr/>
        </p:nvSpPr>
        <p:spPr>
          <a:xfrm>
            <a:off x="4513357" y="4366702"/>
            <a:ext cx="1549607"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Managing the deteriorating patient</a:t>
            </a:r>
          </a:p>
        </p:txBody>
      </p:sp>
      <p:sp>
        <p:nvSpPr>
          <p:cNvPr id="13" name="Rectangle 12">
            <a:extLst>
              <a:ext uri="{FF2B5EF4-FFF2-40B4-BE49-F238E27FC236}">
                <a16:creationId xmlns:a16="http://schemas.microsoft.com/office/drawing/2014/main" id="{AC15858E-6405-849D-45B6-91AA73B56276}"/>
              </a:ext>
            </a:extLst>
          </p:cNvPr>
          <p:cNvSpPr/>
          <p:nvPr/>
        </p:nvSpPr>
        <p:spPr>
          <a:xfrm>
            <a:off x="9713166" y="4355994"/>
            <a:ext cx="1312506"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Urgent Community Response</a:t>
            </a:r>
          </a:p>
        </p:txBody>
      </p:sp>
      <p:sp>
        <p:nvSpPr>
          <p:cNvPr id="14" name="Rectangle 13">
            <a:extLst>
              <a:ext uri="{FF2B5EF4-FFF2-40B4-BE49-F238E27FC236}">
                <a16:creationId xmlns:a16="http://schemas.microsoft.com/office/drawing/2014/main" id="{CA831DBB-72E8-10AA-11DA-D98B6CA016BE}"/>
              </a:ext>
            </a:extLst>
          </p:cNvPr>
          <p:cNvSpPr/>
          <p:nvPr/>
        </p:nvSpPr>
        <p:spPr>
          <a:xfrm>
            <a:off x="6392377" y="4366703"/>
            <a:ext cx="1644715"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Hydration and Nutrition</a:t>
            </a:r>
          </a:p>
        </p:txBody>
      </p:sp>
      <p:sp>
        <p:nvSpPr>
          <p:cNvPr id="15" name="Rectangle 14">
            <a:extLst>
              <a:ext uri="{FF2B5EF4-FFF2-40B4-BE49-F238E27FC236}">
                <a16:creationId xmlns:a16="http://schemas.microsoft.com/office/drawing/2014/main" id="{C14DD464-9963-908F-267E-27ADD9F54BDB}"/>
              </a:ext>
            </a:extLst>
          </p:cNvPr>
          <p:cNvSpPr/>
          <p:nvPr/>
        </p:nvSpPr>
        <p:spPr>
          <a:xfrm>
            <a:off x="8356751" y="4366703"/>
            <a:ext cx="1017507"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Falls</a:t>
            </a:r>
          </a:p>
        </p:txBody>
      </p:sp>
      <p:cxnSp>
        <p:nvCxnSpPr>
          <p:cNvPr id="19" name="Straight Connector 18">
            <a:extLst>
              <a:ext uri="{FF2B5EF4-FFF2-40B4-BE49-F238E27FC236}">
                <a16:creationId xmlns:a16="http://schemas.microsoft.com/office/drawing/2014/main" id="{D3B16EC8-20EC-4068-7D4D-467FD17840CA}"/>
              </a:ext>
            </a:extLst>
          </p:cNvPr>
          <p:cNvCxnSpPr>
            <a:cxnSpLocks/>
          </p:cNvCxnSpPr>
          <p:nvPr/>
        </p:nvCxnSpPr>
        <p:spPr>
          <a:xfrm>
            <a:off x="1838132" y="4142790"/>
            <a:ext cx="8523449"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073AB270-A8D3-37C3-20E3-05E2290B1618}"/>
              </a:ext>
            </a:extLst>
          </p:cNvPr>
          <p:cNvCxnSpPr>
            <a:cxnSpLocks/>
            <a:stCxn id="3" idx="2"/>
          </p:cNvCxnSpPr>
          <p:nvPr/>
        </p:nvCxnSpPr>
        <p:spPr>
          <a:xfrm>
            <a:off x="6082776" y="3929583"/>
            <a:ext cx="0" cy="203876"/>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7828F608-31D6-5C60-56C5-0D6DBCE504B5}"/>
              </a:ext>
            </a:extLst>
          </p:cNvPr>
          <p:cNvCxnSpPr>
            <a:cxnSpLocks/>
            <a:endCxn id="7" idx="0"/>
          </p:cNvCxnSpPr>
          <p:nvPr/>
        </p:nvCxnSpPr>
        <p:spPr>
          <a:xfrm>
            <a:off x="1831532" y="4133459"/>
            <a:ext cx="1" cy="222532"/>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309460C7-79BA-BA34-6342-13FB58934EA8}"/>
              </a:ext>
            </a:extLst>
          </p:cNvPr>
          <p:cNvCxnSpPr>
            <a:cxnSpLocks/>
          </p:cNvCxnSpPr>
          <p:nvPr/>
        </p:nvCxnSpPr>
        <p:spPr>
          <a:xfrm>
            <a:off x="3602530" y="4133459"/>
            <a:ext cx="1" cy="222532"/>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9B9F1DA-B30B-7217-CEDC-0C87A16E55F1}"/>
              </a:ext>
            </a:extLst>
          </p:cNvPr>
          <p:cNvCxnSpPr>
            <a:cxnSpLocks/>
          </p:cNvCxnSpPr>
          <p:nvPr/>
        </p:nvCxnSpPr>
        <p:spPr>
          <a:xfrm>
            <a:off x="5282789" y="4144171"/>
            <a:ext cx="1" cy="222532"/>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D330CE1E-6FEF-BEC4-9B85-E1403F5F14B3}"/>
              </a:ext>
            </a:extLst>
          </p:cNvPr>
          <p:cNvCxnSpPr>
            <a:cxnSpLocks/>
          </p:cNvCxnSpPr>
          <p:nvPr/>
        </p:nvCxnSpPr>
        <p:spPr>
          <a:xfrm>
            <a:off x="7232669" y="4144171"/>
            <a:ext cx="1" cy="222532"/>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5701BC7D-D4F5-E8C2-4D01-7F538D3B35D4}"/>
              </a:ext>
            </a:extLst>
          </p:cNvPr>
          <p:cNvCxnSpPr>
            <a:cxnSpLocks/>
          </p:cNvCxnSpPr>
          <p:nvPr/>
        </p:nvCxnSpPr>
        <p:spPr>
          <a:xfrm>
            <a:off x="8849039" y="4138106"/>
            <a:ext cx="1" cy="222532"/>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879FBDAD-DB16-CB7A-1B6F-DBFBC7B808D9}"/>
              </a:ext>
            </a:extLst>
          </p:cNvPr>
          <p:cNvCxnSpPr>
            <a:cxnSpLocks/>
          </p:cNvCxnSpPr>
          <p:nvPr/>
        </p:nvCxnSpPr>
        <p:spPr>
          <a:xfrm>
            <a:off x="10361581" y="4144171"/>
            <a:ext cx="1" cy="222532"/>
          </a:xfrm>
          <a:prstGeom prst="line">
            <a:avLst/>
          </a:prstGeom>
        </p:spPr>
        <p:style>
          <a:lnRef idx="3">
            <a:schemeClr val="dk1"/>
          </a:lnRef>
          <a:fillRef idx="0">
            <a:schemeClr val="dk1"/>
          </a:fillRef>
          <a:effectRef idx="2">
            <a:schemeClr val="dk1"/>
          </a:effectRef>
          <a:fontRef idx="minor">
            <a:schemeClr val="tx1"/>
          </a:fontRef>
        </p:style>
      </p:cxnSp>
      <p:sp>
        <p:nvSpPr>
          <p:cNvPr id="35" name="Title 34">
            <a:extLst>
              <a:ext uri="{FF2B5EF4-FFF2-40B4-BE49-F238E27FC236}">
                <a16:creationId xmlns:a16="http://schemas.microsoft.com/office/drawing/2014/main" id="{5535C5F5-E254-ECD2-AA78-6E47E46711BD}"/>
              </a:ext>
            </a:extLst>
          </p:cNvPr>
          <p:cNvSpPr>
            <a:spLocks noGrp="1"/>
          </p:cNvSpPr>
          <p:nvPr>
            <p:ph type="title"/>
          </p:nvPr>
        </p:nvSpPr>
        <p:spPr>
          <a:xfrm>
            <a:off x="217595" y="76032"/>
            <a:ext cx="11594247" cy="804290"/>
          </a:xfrm>
        </p:spPr>
        <p:txBody>
          <a:bodyPr>
            <a:normAutofit fontScale="90000"/>
          </a:bodyPr>
          <a:lstStyle/>
          <a:p>
            <a:r>
              <a:rPr lang="en-GB" dirty="0"/>
              <a:t>Enhanced Health in Care homes Delivery in Sheffield</a:t>
            </a:r>
          </a:p>
        </p:txBody>
      </p:sp>
    </p:spTree>
    <p:custDataLst>
      <p:tags r:id="rId1"/>
    </p:custDataLst>
    <p:extLst>
      <p:ext uri="{BB962C8B-B14F-4D97-AF65-F5344CB8AC3E}">
        <p14:creationId xmlns:p14="http://schemas.microsoft.com/office/powerpoint/2010/main" val="36174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0DBA8F-5883-1100-FEBA-36A323F0C44D}"/>
              </a:ext>
            </a:extLst>
          </p:cNvPr>
          <p:cNvPicPr>
            <a:picLocks noChangeAspect="1"/>
          </p:cNvPicPr>
          <p:nvPr/>
        </p:nvPicPr>
        <p:blipFill>
          <a:blip r:embed="rId2"/>
          <a:stretch>
            <a:fillRect/>
          </a:stretch>
        </p:blipFill>
        <p:spPr>
          <a:xfrm>
            <a:off x="3159760" y="1954550"/>
            <a:ext cx="5445760" cy="3689502"/>
          </a:xfrm>
          <a:prstGeom prst="rect">
            <a:avLst/>
          </a:prstGeom>
        </p:spPr>
      </p:pic>
    </p:spTree>
    <p:extLst>
      <p:ext uri="{BB962C8B-B14F-4D97-AF65-F5344CB8AC3E}">
        <p14:creationId xmlns:p14="http://schemas.microsoft.com/office/powerpoint/2010/main" val="101653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E58B-5E1B-F40F-78DC-762147E537E3}"/>
              </a:ext>
            </a:extLst>
          </p:cNvPr>
          <p:cNvSpPr>
            <a:spLocks noGrp="1"/>
          </p:cNvSpPr>
          <p:nvPr>
            <p:ph type="title"/>
          </p:nvPr>
        </p:nvSpPr>
        <p:spPr/>
        <p:txBody>
          <a:bodyPr>
            <a:normAutofit fontScale="90000"/>
          </a:bodyPr>
          <a:lstStyle/>
          <a:p>
            <a:endParaRPr lang="en-GB"/>
          </a:p>
        </p:txBody>
      </p:sp>
      <p:pic>
        <p:nvPicPr>
          <p:cNvPr id="4" name="Picture 3">
            <a:extLst>
              <a:ext uri="{FF2B5EF4-FFF2-40B4-BE49-F238E27FC236}">
                <a16:creationId xmlns:a16="http://schemas.microsoft.com/office/drawing/2014/main" id="{072FA098-C125-E861-B1E0-E4BB6F23C532}"/>
              </a:ext>
            </a:extLst>
          </p:cNvPr>
          <p:cNvPicPr>
            <a:picLocks noChangeAspect="1"/>
          </p:cNvPicPr>
          <p:nvPr/>
        </p:nvPicPr>
        <p:blipFill rotWithShape="1">
          <a:blip r:embed="rId2"/>
          <a:srcRect r="66109"/>
          <a:stretch/>
        </p:blipFill>
        <p:spPr>
          <a:xfrm>
            <a:off x="4277361" y="1613781"/>
            <a:ext cx="2915920" cy="5829109"/>
          </a:xfrm>
          <a:prstGeom prst="rect">
            <a:avLst/>
          </a:prstGeom>
        </p:spPr>
      </p:pic>
    </p:spTree>
    <p:extLst>
      <p:ext uri="{BB962C8B-B14F-4D97-AF65-F5344CB8AC3E}">
        <p14:creationId xmlns:p14="http://schemas.microsoft.com/office/powerpoint/2010/main" val="25923536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89E0-9E5F-D548-5A4A-C0572278C3F7}"/>
              </a:ext>
            </a:extLst>
          </p:cNvPr>
          <p:cNvSpPr>
            <a:spLocks noGrp="1"/>
          </p:cNvSpPr>
          <p:nvPr>
            <p:ph type="title"/>
          </p:nvPr>
        </p:nvSpPr>
        <p:spPr/>
        <p:txBody>
          <a:bodyPr>
            <a:normAutofit fontScale="90000"/>
          </a:bodyPr>
          <a:lstStyle/>
          <a:p>
            <a:r>
              <a:rPr lang="en-GB" dirty="0"/>
              <a:t>Urgent community Response </a:t>
            </a:r>
          </a:p>
        </p:txBody>
      </p:sp>
      <p:sp>
        <p:nvSpPr>
          <p:cNvPr id="3" name="Content Placeholder 2">
            <a:extLst>
              <a:ext uri="{FF2B5EF4-FFF2-40B4-BE49-F238E27FC236}">
                <a16:creationId xmlns:a16="http://schemas.microsoft.com/office/drawing/2014/main" id="{DA81BE8C-03CC-B3BE-5A93-16ADB0724CCD}"/>
              </a:ext>
            </a:extLst>
          </p:cNvPr>
          <p:cNvSpPr>
            <a:spLocks noGrp="1"/>
          </p:cNvSpPr>
          <p:nvPr>
            <p:ph idx="1"/>
          </p:nvPr>
        </p:nvSpPr>
        <p:spPr/>
        <p:txBody>
          <a:bodyPr/>
          <a:lstStyle/>
          <a:p>
            <a:pPr marL="0" indent="0">
              <a:buNone/>
            </a:pPr>
            <a:r>
              <a:rPr lang="en-GB" sz="2200" dirty="0">
                <a:latin typeface="inherit"/>
              </a:rPr>
              <a:t>What is Urgent Community Response?</a:t>
            </a:r>
          </a:p>
          <a:p>
            <a:pPr marL="0" indent="0">
              <a:buNone/>
            </a:pPr>
            <a:endParaRPr lang="en-GB" sz="2200" dirty="0">
              <a:latin typeface="inherit"/>
            </a:endParaRPr>
          </a:p>
          <a:p>
            <a:pPr marL="0" indent="0" algn="ctr">
              <a:buNone/>
            </a:pPr>
            <a:r>
              <a:rPr lang="en-GB" sz="2200" dirty="0">
                <a:latin typeface="inherit"/>
              </a:rPr>
              <a:t>A </a:t>
            </a:r>
            <a:r>
              <a:rPr lang="en-GB" sz="2200" b="1" dirty="0">
                <a:latin typeface="inherit"/>
              </a:rPr>
              <a:t>community-based</a:t>
            </a:r>
            <a:r>
              <a:rPr lang="en-GB" sz="2200" dirty="0">
                <a:latin typeface="inherit"/>
              </a:rPr>
              <a:t> crisis response service provided by a </a:t>
            </a:r>
            <a:r>
              <a:rPr lang="en-GB" sz="2200" b="1" dirty="0">
                <a:latin typeface="inherit"/>
              </a:rPr>
              <a:t>multi-skilled team </a:t>
            </a:r>
            <a:r>
              <a:rPr lang="en-GB" sz="2200" dirty="0">
                <a:latin typeface="inherit"/>
              </a:rPr>
              <a:t>to people in their </a:t>
            </a:r>
            <a:r>
              <a:rPr lang="en-GB" sz="2200" b="1" dirty="0">
                <a:latin typeface="inherit"/>
              </a:rPr>
              <a:t>usual place of residence </a:t>
            </a:r>
            <a:r>
              <a:rPr lang="en-GB" sz="2200" dirty="0">
                <a:latin typeface="inherit"/>
              </a:rPr>
              <a:t>with an </a:t>
            </a:r>
            <a:r>
              <a:rPr lang="en-GB" sz="2200" b="1" dirty="0">
                <a:latin typeface="inherit"/>
              </a:rPr>
              <a:t>urgent care need </a:t>
            </a:r>
            <a:r>
              <a:rPr lang="en-GB" sz="2200" dirty="0">
                <a:latin typeface="inherit"/>
              </a:rPr>
              <a:t>(required within two hours) and involves an </a:t>
            </a:r>
            <a:r>
              <a:rPr lang="en-GB" sz="2200" b="1" dirty="0">
                <a:latin typeface="inherit"/>
              </a:rPr>
              <a:t>assessment and short-term intervention(s)</a:t>
            </a:r>
          </a:p>
          <a:p>
            <a:pPr marL="0" indent="0" algn="ctr">
              <a:buNone/>
            </a:pPr>
            <a:endParaRPr lang="en-GB" sz="2200" b="1" dirty="0">
              <a:latin typeface="inherit"/>
            </a:endParaRPr>
          </a:p>
        </p:txBody>
      </p:sp>
    </p:spTree>
    <p:extLst>
      <p:ext uri="{BB962C8B-B14F-4D97-AF65-F5344CB8AC3E}">
        <p14:creationId xmlns:p14="http://schemas.microsoft.com/office/powerpoint/2010/main" val="17782248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443C-2491-48CE-B003-50CA4343D989}"/>
              </a:ext>
            </a:extLst>
          </p:cNvPr>
          <p:cNvSpPr>
            <a:spLocks noGrp="1"/>
          </p:cNvSpPr>
          <p:nvPr>
            <p:ph type="title"/>
          </p:nvPr>
        </p:nvSpPr>
        <p:spPr/>
        <p:txBody>
          <a:bodyPr>
            <a:normAutofit fontScale="90000"/>
          </a:bodyPr>
          <a:lstStyle/>
          <a:p>
            <a:r>
              <a:rPr lang="en-GB" dirty="0"/>
              <a:t>Urgent Community Response (UCR) </a:t>
            </a:r>
          </a:p>
        </p:txBody>
      </p:sp>
      <p:graphicFrame>
        <p:nvGraphicFramePr>
          <p:cNvPr id="4" name="Content Placeholder 3">
            <a:extLst>
              <a:ext uri="{FF2B5EF4-FFF2-40B4-BE49-F238E27FC236}">
                <a16:creationId xmlns:a16="http://schemas.microsoft.com/office/drawing/2014/main" id="{30E19FCF-463D-4456-A5C7-A3267496E54C}"/>
              </a:ext>
            </a:extLst>
          </p:cNvPr>
          <p:cNvGraphicFramePr>
            <a:graphicFrameLocks noGrp="1"/>
          </p:cNvGraphicFramePr>
          <p:nvPr>
            <p:ph idx="1"/>
            <p:extLst>
              <p:ext uri="{D42A27DB-BD31-4B8C-83A1-F6EECF244321}">
                <p14:modId xmlns:p14="http://schemas.microsoft.com/office/powerpoint/2010/main" val="3653627311"/>
              </p:ext>
            </p:extLst>
          </p:nvPr>
        </p:nvGraphicFramePr>
        <p:xfrm>
          <a:off x="-408374" y="1859872"/>
          <a:ext cx="11052699" cy="4998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01DF795-0BC2-4771-967D-0C79EE4BDEB6}"/>
              </a:ext>
            </a:extLst>
          </p:cNvPr>
          <p:cNvSpPr txBox="1"/>
          <p:nvPr/>
        </p:nvSpPr>
        <p:spPr>
          <a:xfrm>
            <a:off x="2716074" y="5938874"/>
            <a:ext cx="2059619" cy="553998"/>
          </a:xfrm>
          <a:prstGeom prst="rect">
            <a:avLst/>
          </a:prstGeom>
          <a:noFill/>
        </p:spPr>
        <p:txBody>
          <a:bodyPr wrap="square" rtlCol="0">
            <a:spAutoFit/>
          </a:bodyPr>
          <a:lstStyle/>
          <a:p>
            <a:r>
              <a:rPr lang="en-GB" sz="1000" dirty="0">
                <a:hlinkClick r:id="rId7"/>
              </a:rPr>
              <a:t>NHS England » Community health services two-hour crisis response standard guidance</a:t>
            </a:r>
            <a:endParaRPr lang="en-GB" sz="1000" dirty="0"/>
          </a:p>
        </p:txBody>
      </p:sp>
      <p:pic>
        <p:nvPicPr>
          <p:cNvPr id="7" name="Picture 6">
            <a:extLst>
              <a:ext uri="{FF2B5EF4-FFF2-40B4-BE49-F238E27FC236}">
                <a16:creationId xmlns:a16="http://schemas.microsoft.com/office/drawing/2014/main" id="{ED1E47B8-5521-48B0-84DD-1B7C8BDC114D}"/>
              </a:ext>
            </a:extLst>
          </p:cNvPr>
          <p:cNvPicPr>
            <a:picLocks noChangeAspect="1"/>
          </p:cNvPicPr>
          <p:nvPr/>
        </p:nvPicPr>
        <p:blipFill>
          <a:blip r:embed="rId8"/>
          <a:stretch>
            <a:fillRect/>
          </a:stretch>
        </p:blipFill>
        <p:spPr>
          <a:xfrm>
            <a:off x="9913828" y="2263805"/>
            <a:ext cx="1981358" cy="2800905"/>
          </a:xfrm>
          <a:prstGeom prst="rect">
            <a:avLst/>
          </a:prstGeom>
          <a:ln w="19050">
            <a:solidFill>
              <a:schemeClr val="tx1"/>
            </a:solidFill>
          </a:ln>
        </p:spPr>
      </p:pic>
    </p:spTree>
    <p:extLst>
      <p:ext uri="{BB962C8B-B14F-4D97-AF65-F5344CB8AC3E}">
        <p14:creationId xmlns:p14="http://schemas.microsoft.com/office/powerpoint/2010/main" val="1393392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01DE6-AA6C-4186-9812-112ECF69C48A}"/>
              </a:ext>
            </a:extLst>
          </p:cNvPr>
          <p:cNvSpPr>
            <a:spLocks noGrp="1"/>
          </p:cNvSpPr>
          <p:nvPr>
            <p:ph type="sldNum" sz="quarter" idx="12"/>
          </p:nvPr>
        </p:nvSpPr>
        <p:spPr/>
        <p:txBody>
          <a:bodyPr/>
          <a:lstStyle/>
          <a:p>
            <a:fld id="{9F6300E9-D79D-4D51-AC1E-8D7EE08064F1}" type="slidenum">
              <a:rPr lang="en-GB" smtClean="0"/>
              <a:t>17</a:t>
            </a:fld>
            <a:endParaRPr lang="en-GB" dirty="0"/>
          </a:p>
        </p:txBody>
      </p:sp>
      <p:sp>
        <p:nvSpPr>
          <p:cNvPr id="3" name="Rectangle: Rounded Corners 2">
            <a:extLst>
              <a:ext uri="{FF2B5EF4-FFF2-40B4-BE49-F238E27FC236}">
                <a16:creationId xmlns:a16="http://schemas.microsoft.com/office/drawing/2014/main" id="{9E34AFCD-45B8-97CC-A131-3CF9080D9837}"/>
              </a:ext>
            </a:extLst>
          </p:cNvPr>
          <p:cNvSpPr/>
          <p:nvPr/>
        </p:nvSpPr>
        <p:spPr>
          <a:xfrm>
            <a:off x="2853039" y="2526160"/>
            <a:ext cx="6419850" cy="1403423"/>
          </a:xfrm>
          <a:prstGeom prst="round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Urgent Community Response Collaborative Group</a:t>
            </a:r>
          </a:p>
          <a:p>
            <a:pPr algn="ctr"/>
            <a:endParaRPr lang="en-GB" sz="500" b="1" dirty="0"/>
          </a:p>
          <a:p>
            <a:pPr algn="ctr">
              <a:lnSpc>
                <a:spcPct val="150000"/>
              </a:lnSpc>
            </a:pPr>
            <a:r>
              <a:rPr lang="en-GB" sz="1000" dirty="0"/>
              <a:t>Chair:  Helen Kay, Operations Director, Sheffield Teaching Hospitals </a:t>
            </a:r>
          </a:p>
          <a:p>
            <a:pPr algn="ctr">
              <a:lnSpc>
                <a:spcPct val="150000"/>
              </a:lnSpc>
            </a:pPr>
            <a:r>
              <a:rPr lang="en-GB" sz="1000" dirty="0"/>
              <a:t>Meetings held every six weeks</a:t>
            </a:r>
          </a:p>
          <a:p>
            <a:pPr algn="ctr"/>
            <a:endParaRPr lang="en-GB" sz="500" dirty="0"/>
          </a:p>
          <a:p>
            <a:pPr algn="ctr"/>
            <a:r>
              <a:rPr lang="en-GB" sz="1000" dirty="0"/>
              <a:t>Membership</a:t>
            </a:r>
            <a:r>
              <a:rPr lang="en-GB" sz="1100" dirty="0"/>
              <a:t> includes:</a:t>
            </a:r>
          </a:p>
          <a:p>
            <a:pPr algn="ctr"/>
            <a:r>
              <a:rPr lang="en-GB" sz="1100" dirty="0"/>
              <a:t>STH, SCC, SHSC, PCS, ICB, YAS, 111, CWCA</a:t>
            </a:r>
          </a:p>
        </p:txBody>
      </p:sp>
      <p:sp>
        <p:nvSpPr>
          <p:cNvPr id="10" name="Rectangle 9">
            <a:extLst>
              <a:ext uri="{FF2B5EF4-FFF2-40B4-BE49-F238E27FC236}">
                <a16:creationId xmlns:a16="http://schemas.microsoft.com/office/drawing/2014/main" id="{E3A0E79D-8327-6A75-2B75-C291ABA29C2F}"/>
              </a:ext>
            </a:extLst>
          </p:cNvPr>
          <p:cNvSpPr/>
          <p:nvPr/>
        </p:nvSpPr>
        <p:spPr>
          <a:xfrm>
            <a:off x="2590219" y="4353957"/>
            <a:ext cx="1615095"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Data and Business  </a:t>
            </a:r>
          </a:p>
        </p:txBody>
      </p:sp>
      <p:sp>
        <p:nvSpPr>
          <p:cNvPr id="12" name="Rectangle 11">
            <a:extLst>
              <a:ext uri="{FF2B5EF4-FFF2-40B4-BE49-F238E27FC236}">
                <a16:creationId xmlns:a16="http://schemas.microsoft.com/office/drawing/2014/main" id="{0A1BF0FC-426D-5DC9-193F-CE095393719D}"/>
              </a:ext>
            </a:extLst>
          </p:cNvPr>
          <p:cNvSpPr/>
          <p:nvPr/>
        </p:nvSpPr>
        <p:spPr>
          <a:xfrm>
            <a:off x="4491298" y="4366703"/>
            <a:ext cx="1615095"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Workforce</a:t>
            </a:r>
          </a:p>
        </p:txBody>
      </p:sp>
      <p:sp>
        <p:nvSpPr>
          <p:cNvPr id="14" name="Rectangle 13">
            <a:extLst>
              <a:ext uri="{FF2B5EF4-FFF2-40B4-BE49-F238E27FC236}">
                <a16:creationId xmlns:a16="http://schemas.microsoft.com/office/drawing/2014/main" id="{CA831DBB-72E8-10AA-11DA-D98B6CA016BE}"/>
              </a:ext>
            </a:extLst>
          </p:cNvPr>
          <p:cNvSpPr/>
          <p:nvPr/>
        </p:nvSpPr>
        <p:spPr>
          <a:xfrm>
            <a:off x="6392377" y="4366703"/>
            <a:ext cx="1644715"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Clinicals pathways </a:t>
            </a:r>
          </a:p>
        </p:txBody>
      </p:sp>
      <p:sp>
        <p:nvSpPr>
          <p:cNvPr id="15" name="Rectangle 14">
            <a:extLst>
              <a:ext uri="{FF2B5EF4-FFF2-40B4-BE49-F238E27FC236}">
                <a16:creationId xmlns:a16="http://schemas.microsoft.com/office/drawing/2014/main" id="{C14DD464-9963-908F-267E-27ADD9F54BDB}"/>
              </a:ext>
            </a:extLst>
          </p:cNvPr>
          <p:cNvSpPr/>
          <p:nvPr/>
        </p:nvSpPr>
        <p:spPr>
          <a:xfrm>
            <a:off x="8321643" y="4374646"/>
            <a:ext cx="1644714"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Communication and Engagement </a:t>
            </a:r>
          </a:p>
        </p:txBody>
      </p:sp>
      <p:cxnSp>
        <p:nvCxnSpPr>
          <p:cNvPr id="19" name="Straight Connector 18">
            <a:extLst>
              <a:ext uri="{FF2B5EF4-FFF2-40B4-BE49-F238E27FC236}">
                <a16:creationId xmlns:a16="http://schemas.microsoft.com/office/drawing/2014/main" id="{D3B16EC8-20EC-4068-7D4D-467FD17840CA}"/>
              </a:ext>
            </a:extLst>
          </p:cNvPr>
          <p:cNvCxnSpPr>
            <a:cxnSpLocks/>
          </p:cNvCxnSpPr>
          <p:nvPr/>
        </p:nvCxnSpPr>
        <p:spPr>
          <a:xfrm>
            <a:off x="3413816" y="4145280"/>
            <a:ext cx="5730184"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073AB270-A8D3-37C3-20E3-05E2290B1618}"/>
              </a:ext>
            </a:extLst>
          </p:cNvPr>
          <p:cNvCxnSpPr>
            <a:cxnSpLocks/>
            <a:stCxn id="3" idx="2"/>
          </p:cNvCxnSpPr>
          <p:nvPr/>
        </p:nvCxnSpPr>
        <p:spPr>
          <a:xfrm>
            <a:off x="6062964" y="3929583"/>
            <a:ext cx="0" cy="203876"/>
          </a:xfrm>
          <a:prstGeom prst="line">
            <a:avLst/>
          </a:prstGeom>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309460C7-79BA-BA34-6342-13FB58934EA8}"/>
              </a:ext>
            </a:extLst>
          </p:cNvPr>
          <p:cNvCxnSpPr>
            <a:cxnSpLocks/>
          </p:cNvCxnSpPr>
          <p:nvPr/>
        </p:nvCxnSpPr>
        <p:spPr>
          <a:xfrm>
            <a:off x="3413816" y="4141402"/>
            <a:ext cx="1" cy="222532"/>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9B9F1DA-B30B-7217-CEDC-0C87A16E55F1}"/>
              </a:ext>
            </a:extLst>
          </p:cNvPr>
          <p:cNvCxnSpPr>
            <a:cxnSpLocks/>
          </p:cNvCxnSpPr>
          <p:nvPr/>
        </p:nvCxnSpPr>
        <p:spPr>
          <a:xfrm>
            <a:off x="5282789" y="4144171"/>
            <a:ext cx="1" cy="222532"/>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D330CE1E-6FEF-BEC4-9B85-E1403F5F14B3}"/>
              </a:ext>
            </a:extLst>
          </p:cNvPr>
          <p:cNvCxnSpPr>
            <a:cxnSpLocks/>
          </p:cNvCxnSpPr>
          <p:nvPr/>
        </p:nvCxnSpPr>
        <p:spPr>
          <a:xfrm>
            <a:off x="7232669" y="4144171"/>
            <a:ext cx="1" cy="222532"/>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5701BC7D-D4F5-E8C2-4D01-7F538D3B35D4}"/>
              </a:ext>
            </a:extLst>
          </p:cNvPr>
          <p:cNvCxnSpPr>
            <a:cxnSpLocks/>
          </p:cNvCxnSpPr>
          <p:nvPr/>
        </p:nvCxnSpPr>
        <p:spPr>
          <a:xfrm>
            <a:off x="9148111" y="4141402"/>
            <a:ext cx="1" cy="222532"/>
          </a:xfrm>
          <a:prstGeom prst="line">
            <a:avLst/>
          </a:prstGeom>
        </p:spPr>
        <p:style>
          <a:lnRef idx="3">
            <a:schemeClr val="dk1"/>
          </a:lnRef>
          <a:fillRef idx="0">
            <a:schemeClr val="dk1"/>
          </a:fillRef>
          <a:effectRef idx="2">
            <a:schemeClr val="dk1"/>
          </a:effectRef>
          <a:fontRef idx="minor">
            <a:schemeClr val="tx1"/>
          </a:fontRef>
        </p:style>
      </p:cxnSp>
      <p:sp>
        <p:nvSpPr>
          <p:cNvPr id="35" name="Title 34">
            <a:extLst>
              <a:ext uri="{FF2B5EF4-FFF2-40B4-BE49-F238E27FC236}">
                <a16:creationId xmlns:a16="http://schemas.microsoft.com/office/drawing/2014/main" id="{5535C5F5-E254-ECD2-AA78-6E47E46711BD}"/>
              </a:ext>
            </a:extLst>
          </p:cNvPr>
          <p:cNvSpPr>
            <a:spLocks noGrp="1"/>
          </p:cNvSpPr>
          <p:nvPr>
            <p:ph type="title"/>
          </p:nvPr>
        </p:nvSpPr>
        <p:spPr>
          <a:xfrm>
            <a:off x="217595" y="76032"/>
            <a:ext cx="11594247" cy="804290"/>
          </a:xfrm>
        </p:spPr>
        <p:txBody>
          <a:bodyPr>
            <a:normAutofit/>
          </a:bodyPr>
          <a:lstStyle/>
          <a:p>
            <a:r>
              <a:rPr lang="en-GB" dirty="0"/>
              <a:t>Urgent Community Response Delivery in Sheffield</a:t>
            </a:r>
          </a:p>
        </p:txBody>
      </p:sp>
    </p:spTree>
    <p:custDataLst>
      <p:tags r:id="rId1"/>
    </p:custDataLst>
    <p:extLst>
      <p:ext uri="{BB962C8B-B14F-4D97-AF65-F5344CB8AC3E}">
        <p14:creationId xmlns:p14="http://schemas.microsoft.com/office/powerpoint/2010/main" val="36958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0DBA8F-5883-1100-FEBA-36A323F0C44D}"/>
              </a:ext>
            </a:extLst>
          </p:cNvPr>
          <p:cNvPicPr>
            <a:picLocks noChangeAspect="1"/>
          </p:cNvPicPr>
          <p:nvPr/>
        </p:nvPicPr>
        <p:blipFill>
          <a:blip r:embed="rId2"/>
          <a:stretch>
            <a:fillRect/>
          </a:stretch>
        </p:blipFill>
        <p:spPr>
          <a:xfrm>
            <a:off x="3159760" y="1954550"/>
            <a:ext cx="5445760" cy="3689502"/>
          </a:xfrm>
          <a:prstGeom prst="rect">
            <a:avLst/>
          </a:prstGeom>
        </p:spPr>
      </p:pic>
    </p:spTree>
    <p:extLst>
      <p:ext uri="{BB962C8B-B14F-4D97-AF65-F5344CB8AC3E}">
        <p14:creationId xmlns:p14="http://schemas.microsoft.com/office/powerpoint/2010/main" val="170137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2200F4-0BFC-2435-A33B-AAD5429B02D8}"/>
              </a:ext>
            </a:extLst>
          </p:cNvPr>
          <p:cNvPicPr>
            <a:picLocks noChangeAspect="1"/>
          </p:cNvPicPr>
          <p:nvPr/>
        </p:nvPicPr>
        <p:blipFill rotWithShape="1">
          <a:blip r:embed="rId2"/>
          <a:srcRect l="64739" b="-1785"/>
          <a:stretch/>
        </p:blipFill>
        <p:spPr>
          <a:xfrm>
            <a:off x="4053840" y="1708544"/>
            <a:ext cx="3017520" cy="5901296"/>
          </a:xfrm>
          <a:prstGeom prst="rect">
            <a:avLst/>
          </a:prstGeom>
        </p:spPr>
      </p:pic>
    </p:spTree>
    <p:extLst>
      <p:ext uri="{BB962C8B-B14F-4D97-AF65-F5344CB8AC3E}">
        <p14:creationId xmlns:p14="http://schemas.microsoft.com/office/powerpoint/2010/main" val="35191034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4C0F-63B6-49C7-945A-4BEB1A65F9D2}"/>
              </a:ext>
            </a:extLst>
          </p:cNvPr>
          <p:cNvSpPr>
            <a:spLocks noGrp="1"/>
          </p:cNvSpPr>
          <p:nvPr>
            <p:ph type="title"/>
          </p:nvPr>
        </p:nvSpPr>
        <p:spPr/>
        <p:txBody>
          <a:bodyPr>
            <a:normAutofit fontScale="90000"/>
          </a:bodyPr>
          <a:lstStyle/>
          <a:p>
            <a:r>
              <a:rPr lang="en-GB" dirty="0"/>
              <a:t>The Ageing Well Programme </a:t>
            </a:r>
          </a:p>
        </p:txBody>
      </p:sp>
      <p:sp>
        <p:nvSpPr>
          <p:cNvPr id="3" name="Content Placeholder 2">
            <a:extLst>
              <a:ext uri="{FF2B5EF4-FFF2-40B4-BE49-F238E27FC236}">
                <a16:creationId xmlns:a16="http://schemas.microsoft.com/office/drawing/2014/main" id="{1C6181BB-8FA7-4F9C-86A1-DCF1D69CDA72}"/>
              </a:ext>
            </a:extLst>
          </p:cNvPr>
          <p:cNvSpPr>
            <a:spLocks noGrp="1"/>
          </p:cNvSpPr>
          <p:nvPr>
            <p:ph idx="1"/>
          </p:nvPr>
        </p:nvSpPr>
        <p:spPr>
          <a:xfrm>
            <a:off x="838200" y="2018197"/>
            <a:ext cx="10388600" cy="3477081"/>
          </a:xfrm>
        </p:spPr>
        <p:txBody>
          <a:bodyPr>
            <a:normAutofit lnSpcReduction="10000"/>
          </a:bodyPr>
          <a:lstStyle/>
          <a:p>
            <a:pPr fontAlgn="base"/>
            <a:r>
              <a:rPr lang="en-GB" sz="2800" i="0" dirty="0">
                <a:effectLst/>
                <a:latin typeface="inherit"/>
              </a:rPr>
              <a:t>People in England can now expect to live for far longer than ever before – but these extra years of life are not always spent in good health, with many people developing conditions that reduce their independence and quality of life.</a:t>
            </a:r>
          </a:p>
          <a:p>
            <a:pPr fontAlgn="base"/>
            <a:r>
              <a:rPr lang="en-GB" dirty="0">
                <a:latin typeface="inherit"/>
              </a:rPr>
              <a:t>A k</a:t>
            </a:r>
            <a:r>
              <a:rPr lang="en-GB" sz="2800" dirty="0">
                <a:latin typeface="inherit"/>
              </a:rPr>
              <a:t>ey role for NHS and social care services is to help people prevent / manage these conditions including the use of technologies to support independence for longer</a:t>
            </a:r>
          </a:p>
          <a:p>
            <a:pPr fontAlgn="base"/>
            <a:r>
              <a:rPr lang="en-GB" sz="2800" i="0" dirty="0">
                <a:effectLst/>
                <a:latin typeface="inherit"/>
              </a:rPr>
              <a:t>NHS Long Term Plan aims to give people greater control and to shift care and support closer to people’s homes</a:t>
            </a:r>
            <a:endParaRPr lang="en-GB" sz="2800" i="0" dirty="0">
              <a:effectLst/>
              <a:latin typeface="-apple-system"/>
            </a:endParaRPr>
          </a:p>
          <a:p>
            <a:endParaRPr lang="en-GB" dirty="0"/>
          </a:p>
        </p:txBody>
      </p:sp>
    </p:spTree>
    <p:custDataLst>
      <p:tags r:id="rId1"/>
    </p:custDataLst>
    <p:extLst>
      <p:ext uri="{BB962C8B-B14F-4D97-AF65-F5344CB8AC3E}">
        <p14:creationId xmlns:p14="http://schemas.microsoft.com/office/powerpoint/2010/main" val="150323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F8E6-8C2A-F02D-B389-900A9F5247E2}"/>
              </a:ext>
            </a:extLst>
          </p:cNvPr>
          <p:cNvSpPr>
            <a:spLocks noGrp="1"/>
          </p:cNvSpPr>
          <p:nvPr>
            <p:ph type="title"/>
          </p:nvPr>
        </p:nvSpPr>
        <p:spPr/>
        <p:txBody>
          <a:bodyPr>
            <a:normAutofit fontScale="90000"/>
          </a:bodyPr>
          <a:lstStyle/>
          <a:p>
            <a:r>
              <a:rPr lang="en-GB" dirty="0"/>
              <a:t>Anticipatory Care </a:t>
            </a:r>
          </a:p>
        </p:txBody>
      </p:sp>
      <p:sp>
        <p:nvSpPr>
          <p:cNvPr id="3" name="Content Placeholder 2">
            <a:extLst>
              <a:ext uri="{FF2B5EF4-FFF2-40B4-BE49-F238E27FC236}">
                <a16:creationId xmlns:a16="http://schemas.microsoft.com/office/drawing/2014/main" id="{4C9692E0-7B18-C749-CC1A-FB98BF7510B1}"/>
              </a:ext>
            </a:extLst>
          </p:cNvPr>
          <p:cNvSpPr>
            <a:spLocks noGrp="1"/>
          </p:cNvSpPr>
          <p:nvPr>
            <p:ph idx="1"/>
          </p:nvPr>
        </p:nvSpPr>
        <p:spPr/>
        <p:txBody>
          <a:bodyPr/>
          <a:lstStyle/>
          <a:p>
            <a:pPr marL="0" indent="0">
              <a:buNone/>
            </a:pPr>
            <a:r>
              <a:rPr lang="en-GB" dirty="0"/>
              <a:t>What is anticipatory Care?</a:t>
            </a:r>
          </a:p>
          <a:p>
            <a:pPr marL="0" indent="0">
              <a:buNone/>
            </a:pPr>
            <a:endParaRPr lang="en-GB" dirty="0"/>
          </a:p>
          <a:p>
            <a:pPr marL="0" indent="0" algn="ctr">
              <a:buNone/>
            </a:pPr>
            <a:r>
              <a:rPr lang="en-GB" sz="2200" dirty="0"/>
              <a:t>Designed to support those patients who are at high risk of unwarranted health outcomes to live well and independently for longer, through structured proactive care</a:t>
            </a:r>
          </a:p>
        </p:txBody>
      </p:sp>
    </p:spTree>
    <p:extLst>
      <p:ext uri="{BB962C8B-B14F-4D97-AF65-F5344CB8AC3E}">
        <p14:creationId xmlns:p14="http://schemas.microsoft.com/office/powerpoint/2010/main" val="354841897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5FFC-3431-48C4-B63B-368873AE642F}"/>
              </a:ext>
            </a:extLst>
          </p:cNvPr>
          <p:cNvSpPr>
            <a:spLocks noGrp="1"/>
          </p:cNvSpPr>
          <p:nvPr>
            <p:ph type="title"/>
          </p:nvPr>
        </p:nvSpPr>
        <p:spPr/>
        <p:txBody>
          <a:bodyPr>
            <a:normAutofit fontScale="90000"/>
          </a:bodyPr>
          <a:lstStyle/>
          <a:p>
            <a:r>
              <a:rPr lang="en-GB" dirty="0"/>
              <a:t>Anticipatory Care Framework </a:t>
            </a:r>
          </a:p>
        </p:txBody>
      </p:sp>
      <p:sp>
        <p:nvSpPr>
          <p:cNvPr id="3" name="Content Placeholder 2">
            <a:extLst>
              <a:ext uri="{FF2B5EF4-FFF2-40B4-BE49-F238E27FC236}">
                <a16:creationId xmlns:a16="http://schemas.microsoft.com/office/drawing/2014/main" id="{4746C8CF-1897-41CE-A621-E2F4FA2254B3}"/>
              </a:ext>
            </a:extLst>
          </p:cNvPr>
          <p:cNvSpPr>
            <a:spLocks noGrp="1"/>
          </p:cNvSpPr>
          <p:nvPr>
            <p:ph idx="1"/>
          </p:nvPr>
        </p:nvSpPr>
        <p:spPr>
          <a:xfrm>
            <a:off x="156838" y="2047494"/>
            <a:ext cx="11699881" cy="3631946"/>
          </a:xfrm>
        </p:spPr>
        <p:txBody>
          <a:bodyPr>
            <a:normAutofit fontScale="77500" lnSpcReduction="20000"/>
          </a:bodyPr>
          <a:lstStyle/>
          <a:p>
            <a:r>
              <a:rPr lang="en-GB" dirty="0" err="1">
                <a:latin typeface="inherit"/>
              </a:rPr>
              <a:t>FurtureNHS</a:t>
            </a:r>
            <a:r>
              <a:rPr lang="en-GB" dirty="0">
                <a:latin typeface="inherit"/>
              </a:rPr>
              <a:t> have released an Anticipatory Care Framework (DRAFT Aug 2022) and an interventions framework (FINAL Aug 2022)</a:t>
            </a:r>
          </a:p>
          <a:p>
            <a:r>
              <a:rPr lang="en-GB" dirty="0">
                <a:latin typeface="inherit"/>
              </a:rPr>
              <a:t>AC Framework will initially focus on specific sub-populations of people living with multiple long term conditions (two or more) who are at risk of needing unplanned care in the next two years:</a:t>
            </a:r>
          </a:p>
          <a:p>
            <a:pPr lvl="1"/>
            <a:r>
              <a:rPr lang="en-GB" dirty="0">
                <a:latin typeface="inherit"/>
              </a:rPr>
              <a:t>People living with frailty</a:t>
            </a:r>
          </a:p>
          <a:p>
            <a:pPr lvl="1"/>
            <a:r>
              <a:rPr lang="en-GB" dirty="0">
                <a:latin typeface="inherit"/>
              </a:rPr>
              <a:t>People experiencing health inequalities</a:t>
            </a:r>
          </a:p>
          <a:p>
            <a:pPr lvl="1"/>
            <a:r>
              <a:rPr lang="en-GB" dirty="0">
                <a:latin typeface="inherit"/>
              </a:rPr>
              <a:t>People reliant on unplanned care </a:t>
            </a:r>
          </a:p>
          <a:p>
            <a:r>
              <a:rPr lang="en-GB" dirty="0">
                <a:latin typeface="inherit"/>
              </a:rPr>
              <a:t>Excluded from this national cohort are individuals:</a:t>
            </a:r>
          </a:p>
          <a:p>
            <a:pPr lvl="1"/>
            <a:r>
              <a:rPr lang="en-GB" dirty="0">
                <a:latin typeface="inherit"/>
              </a:rPr>
              <a:t>Living in care homes</a:t>
            </a:r>
          </a:p>
          <a:p>
            <a:pPr lvl="1"/>
            <a:r>
              <a:rPr lang="en-GB" dirty="0">
                <a:latin typeface="inherit"/>
              </a:rPr>
              <a:t>Better served by specialist services</a:t>
            </a:r>
          </a:p>
          <a:p>
            <a:pPr lvl="2"/>
            <a:r>
              <a:rPr lang="en-GB" dirty="0">
                <a:latin typeface="inherit"/>
              </a:rPr>
              <a:t>Children and young people</a:t>
            </a:r>
          </a:p>
          <a:p>
            <a:pPr lvl="2"/>
            <a:r>
              <a:rPr lang="en-GB" dirty="0">
                <a:latin typeface="inherit"/>
              </a:rPr>
              <a:t>Those with mental health problems</a:t>
            </a:r>
          </a:p>
          <a:p>
            <a:pPr lvl="2"/>
            <a:r>
              <a:rPr lang="en-GB" dirty="0">
                <a:latin typeface="inherit"/>
              </a:rPr>
              <a:t>Those requiring specialist palliative care </a:t>
            </a:r>
          </a:p>
          <a:p>
            <a:pPr marL="914400" lvl="2" indent="0">
              <a:buNone/>
            </a:pPr>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7183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AA2A-01BE-BE3C-04BD-303EC8EF1A6A}"/>
              </a:ext>
            </a:extLst>
          </p:cNvPr>
          <p:cNvSpPr>
            <a:spLocks noGrp="1"/>
          </p:cNvSpPr>
          <p:nvPr>
            <p:ph type="title"/>
          </p:nvPr>
        </p:nvSpPr>
        <p:spPr/>
        <p:txBody>
          <a:bodyPr>
            <a:normAutofit fontScale="90000"/>
          </a:bodyPr>
          <a:lstStyle/>
          <a:p>
            <a:r>
              <a:rPr lang="en-GB" dirty="0"/>
              <a:t>The anticipatory Care Operating Model </a:t>
            </a:r>
          </a:p>
        </p:txBody>
      </p:sp>
      <p:sp>
        <p:nvSpPr>
          <p:cNvPr id="3" name="Content Placeholder 2">
            <a:extLst>
              <a:ext uri="{FF2B5EF4-FFF2-40B4-BE49-F238E27FC236}">
                <a16:creationId xmlns:a16="http://schemas.microsoft.com/office/drawing/2014/main" id="{08E7B7DF-AD4B-5920-2909-65869FCF4294}"/>
              </a:ext>
            </a:extLst>
          </p:cNvPr>
          <p:cNvSpPr>
            <a:spLocks noGrp="1"/>
          </p:cNvSpPr>
          <p:nvPr>
            <p:ph idx="1"/>
          </p:nvPr>
        </p:nvSpPr>
        <p:spPr>
          <a:xfrm>
            <a:off x="838200" y="2018196"/>
            <a:ext cx="10805160" cy="4341963"/>
          </a:xfrm>
        </p:spPr>
        <p:txBody>
          <a:bodyPr/>
          <a:lstStyle/>
          <a:p>
            <a:r>
              <a:rPr lang="en-GB" dirty="0">
                <a:latin typeface="inherit"/>
              </a:rPr>
              <a:t>The operating model for Anticipatory Care </a:t>
            </a:r>
          </a:p>
        </p:txBody>
      </p:sp>
      <p:pic>
        <p:nvPicPr>
          <p:cNvPr id="4" name="Picture 3">
            <a:extLst>
              <a:ext uri="{FF2B5EF4-FFF2-40B4-BE49-F238E27FC236}">
                <a16:creationId xmlns:a16="http://schemas.microsoft.com/office/drawing/2014/main" id="{F16BCF8D-88D9-66F7-1E70-440B4E50639D}"/>
              </a:ext>
            </a:extLst>
          </p:cNvPr>
          <p:cNvPicPr>
            <a:picLocks noChangeAspect="1"/>
          </p:cNvPicPr>
          <p:nvPr/>
        </p:nvPicPr>
        <p:blipFill>
          <a:blip r:embed="rId2"/>
          <a:stretch>
            <a:fillRect/>
          </a:stretch>
        </p:blipFill>
        <p:spPr>
          <a:xfrm>
            <a:off x="1627163" y="3157191"/>
            <a:ext cx="7913077" cy="2380009"/>
          </a:xfrm>
          <a:prstGeom prst="rect">
            <a:avLst/>
          </a:prstGeom>
        </p:spPr>
      </p:pic>
    </p:spTree>
    <p:extLst>
      <p:ext uri="{BB962C8B-B14F-4D97-AF65-F5344CB8AC3E}">
        <p14:creationId xmlns:p14="http://schemas.microsoft.com/office/powerpoint/2010/main" val="4072574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C5A1-03F8-E780-E928-37BD3C58E3D8}"/>
              </a:ext>
            </a:extLst>
          </p:cNvPr>
          <p:cNvSpPr>
            <a:spLocks noGrp="1"/>
          </p:cNvSpPr>
          <p:nvPr>
            <p:ph type="title"/>
          </p:nvPr>
        </p:nvSpPr>
        <p:spPr/>
        <p:txBody>
          <a:bodyPr>
            <a:normAutofit fontScale="90000"/>
          </a:bodyPr>
          <a:lstStyle/>
          <a:p>
            <a:r>
              <a:rPr lang="en-GB" dirty="0"/>
              <a:t>Interventions Framework </a:t>
            </a:r>
          </a:p>
        </p:txBody>
      </p:sp>
      <p:sp>
        <p:nvSpPr>
          <p:cNvPr id="3" name="Content Placeholder 2">
            <a:extLst>
              <a:ext uri="{FF2B5EF4-FFF2-40B4-BE49-F238E27FC236}">
                <a16:creationId xmlns:a16="http://schemas.microsoft.com/office/drawing/2014/main" id="{CE90E222-60E8-C248-379C-B81BD1AEE087}"/>
              </a:ext>
            </a:extLst>
          </p:cNvPr>
          <p:cNvSpPr>
            <a:spLocks noGrp="1"/>
          </p:cNvSpPr>
          <p:nvPr>
            <p:ph idx="1"/>
          </p:nvPr>
        </p:nvSpPr>
        <p:spPr>
          <a:xfrm>
            <a:off x="838199" y="2243199"/>
            <a:ext cx="5379721" cy="3512831"/>
          </a:xfrm>
        </p:spPr>
        <p:txBody>
          <a:bodyPr>
            <a:normAutofit/>
          </a:bodyPr>
          <a:lstStyle/>
          <a:p>
            <a:pPr>
              <a:lnSpc>
                <a:spcPct val="70000"/>
              </a:lnSpc>
            </a:pPr>
            <a:r>
              <a:rPr lang="en-GB" sz="2000" dirty="0">
                <a:latin typeface="inherit"/>
              </a:rPr>
              <a:t>The Intervention Framework  sets out key areas in which interventions may be effective to address the issues identified during assessment and care planning. </a:t>
            </a:r>
          </a:p>
          <a:p>
            <a:pPr>
              <a:lnSpc>
                <a:spcPct val="70000"/>
              </a:lnSpc>
            </a:pPr>
            <a:r>
              <a:rPr lang="en-GB" sz="2000" dirty="0">
                <a:latin typeface="inherit"/>
              </a:rPr>
              <a:t>It gives an indication of the types of services and supports that might need to be in place to address the Anticipatory Care requirements of individuals.</a:t>
            </a:r>
          </a:p>
          <a:p>
            <a:pPr>
              <a:lnSpc>
                <a:spcPct val="70000"/>
              </a:lnSpc>
            </a:pPr>
            <a:r>
              <a:rPr lang="en-GB" sz="2000" dirty="0">
                <a:latin typeface="inherit"/>
              </a:rPr>
              <a:t>Anticipatory Care interventions and support are organised into 15 broad categories, grouped into three main areas:</a:t>
            </a:r>
          </a:p>
          <a:p>
            <a:pPr lvl="1">
              <a:lnSpc>
                <a:spcPct val="70000"/>
              </a:lnSpc>
            </a:pPr>
            <a:r>
              <a:rPr lang="en-GB" sz="1600" dirty="0">
                <a:latin typeface="inherit"/>
              </a:rPr>
              <a:t>Living Well</a:t>
            </a:r>
          </a:p>
          <a:p>
            <a:pPr lvl="1">
              <a:lnSpc>
                <a:spcPct val="70000"/>
              </a:lnSpc>
            </a:pPr>
            <a:r>
              <a:rPr lang="en-GB" sz="1600" dirty="0">
                <a:latin typeface="inherit"/>
              </a:rPr>
              <a:t>General support to help people live well</a:t>
            </a:r>
          </a:p>
          <a:p>
            <a:pPr lvl="1">
              <a:lnSpc>
                <a:spcPct val="70000"/>
              </a:lnSpc>
            </a:pPr>
            <a:r>
              <a:rPr lang="en-GB" sz="1600" dirty="0">
                <a:latin typeface="inherit"/>
              </a:rPr>
              <a:t>Targeted support for specific health issues </a:t>
            </a:r>
          </a:p>
        </p:txBody>
      </p:sp>
      <p:sp>
        <p:nvSpPr>
          <p:cNvPr id="4" name="Slide Number Placeholder 3">
            <a:extLst>
              <a:ext uri="{FF2B5EF4-FFF2-40B4-BE49-F238E27FC236}">
                <a16:creationId xmlns:a16="http://schemas.microsoft.com/office/drawing/2014/main" id="{23489351-CBB1-6AA3-4658-021A18659D68}"/>
              </a:ext>
            </a:extLst>
          </p:cNvPr>
          <p:cNvSpPr>
            <a:spLocks noGrp="1"/>
          </p:cNvSpPr>
          <p:nvPr>
            <p:ph type="sldNum" sz="quarter" idx="12"/>
          </p:nvPr>
        </p:nvSpPr>
        <p:spPr/>
        <p:txBody>
          <a:bodyPr/>
          <a:lstStyle/>
          <a:p>
            <a:fld id="{9F6300E9-D79D-4D51-AC1E-8D7EE08064F1}" type="slidenum">
              <a:rPr lang="en-GB" smtClean="0"/>
              <a:t>23</a:t>
            </a:fld>
            <a:endParaRPr lang="en-GB"/>
          </a:p>
        </p:txBody>
      </p:sp>
      <p:graphicFrame>
        <p:nvGraphicFramePr>
          <p:cNvPr id="6" name="Object 5">
            <a:extLst>
              <a:ext uri="{FF2B5EF4-FFF2-40B4-BE49-F238E27FC236}">
                <a16:creationId xmlns:a16="http://schemas.microsoft.com/office/drawing/2014/main" id="{97873029-7DFA-7795-5B62-FECB78803C7A}"/>
              </a:ext>
            </a:extLst>
          </p:cNvPr>
          <p:cNvGraphicFramePr>
            <a:graphicFrameLocks noChangeAspect="1"/>
          </p:cNvGraphicFramePr>
          <p:nvPr/>
        </p:nvGraphicFramePr>
        <p:xfrm>
          <a:off x="3241430" y="5863494"/>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837" progId="AcroExch.Document.DC">
                  <p:embed/>
                </p:oleObj>
              </mc:Choice>
              <mc:Fallback>
                <p:oleObj name="Acrobat Document" showAsIcon="1" r:id="rId3" imgW="914400" imgH="771837" progId="AcroExch.Document.DC">
                  <p:embed/>
                  <p:pic>
                    <p:nvPicPr>
                      <p:cNvPr id="6" name="Object 5">
                        <a:extLst>
                          <a:ext uri="{FF2B5EF4-FFF2-40B4-BE49-F238E27FC236}">
                            <a16:creationId xmlns:a16="http://schemas.microsoft.com/office/drawing/2014/main" id="{97873029-7DFA-7795-5B62-FECB78803C7A}"/>
                          </a:ext>
                        </a:extLst>
                      </p:cNvPr>
                      <p:cNvPicPr/>
                      <p:nvPr/>
                    </p:nvPicPr>
                    <p:blipFill>
                      <a:blip r:embed="rId4"/>
                      <a:stretch>
                        <a:fillRect/>
                      </a:stretch>
                    </p:blipFill>
                    <p:spPr>
                      <a:xfrm>
                        <a:off x="3241430" y="5863494"/>
                        <a:ext cx="914400" cy="771525"/>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9A75385-3A02-F0EC-65B3-17C14E467F25}"/>
              </a:ext>
            </a:extLst>
          </p:cNvPr>
          <p:cNvPicPr>
            <a:picLocks noChangeAspect="1"/>
          </p:cNvPicPr>
          <p:nvPr/>
        </p:nvPicPr>
        <p:blipFill>
          <a:blip r:embed="rId5"/>
          <a:stretch>
            <a:fillRect/>
          </a:stretch>
        </p:blipFill>
        <p:spPr>
          <a:xfrm>
            <a:off x="6388294" y="1902258"/>
            <a:ext cx="3459871" cy="4194711"/>
          </a:xfrm>
          <a:prstGeom prst="rect">
            <a:avLst/>
          </a:prstGeom>
        </p:spPr>
      </p:pic>
    </p:spTree>
    <p:custDataLst>
      <p:tags r:id="rId1"/>
    </p:custDataLst>
    <p:extLst>
      <p:ext uri="{BB962C8B-B14F-4D97-AF65-F5344CB8AC3E}">
        <p14:creationId xmlns:p14="http://schemas.microsoft.com/office/powerpoint/2010/main" val="396580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01DE6-AA6C-4186-9812-112ECF69C48A}"/>
              </a:ext>
            </a:extLst>
          </p:cNvPr>
          <p:cNvSpPr>
            <a:spLocks noGrp="1"/>
          </p:cNvSpPr>
          <p:nvPr>
            <p:ph type="sldNum" sz="quarter" idx="12"/>
          </p:nvPr>
        </p:nvSpPr>
        <p:spPr/>
        <p:txBody>
          <a:bodyPr/>
          <a:lstStyle/>
          <a:p>
            <a:fld id="{9F6300E9-D79D-4D51-AC1E-8D7EE08064F1}" type="slidenum">
              <a:rPr lang="en-GB" smtClean="0"/>
              <a:t>24</a:t>
            </a:fld>
            <a:endParaRPr lang="en-GB" dirty="0"/>
          </a:p>
        </p:txBody>
      </p:sp>
      <p:sp>
        <p:nvSpPr>
          <p:cNvPr id="3" name="Rectangle: Rounded Corners 2">
            <a:extLst>
              <a:ext uri="{FF2B5EF4-FFF2-40B4-BE49-F238E27FC236}">
                <a16:creationId xmlns:a16="http://schemas.microsoft.com/office/drawing/2014/main" id="{9E34AFCD-45B8-97CC-A131-3CF9080D9837}"/>
              </a:ext>
            </a:extLst>
          </p:cNvPr>
          <p:cNvSpPr/>
          <p:nvPr/>
        </p:nvSpPr>
        <p:spPr>
          <a:xfrm>
            <a:off x="2804793" y="2513985"/>
            <a:ext cx="6419850" cy="1403423"/>
          </a:xfrm>
          <a:prstGeom prst="roundRect">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Anticipatory Care Collaborative Group to be established Autumn 2022</a:t>
            </a:r>
          </a:p>
        </p:txBody>
      </p:sp>
      <p:sp>
        <p:nvSpPr>
          <p:cNvPr id="10" name="Rectangle 9">
            <a:extLst>
              <a:ext uri="{FF2B5EF4-FFF2-40B4-BE49-F238E27FC236}">
                <a16:creationId xmlns:a16="http://schemas.microsoft.com/office/drawing/2014/main" id="{E3A0E79D-8327-6A75-2B75-C291ABA29C2F}"/>
              </a:ext>
            </a:extLst>
          </p:cNvPr>
          <p:cNvSpPr/>
          <p:nvPr/>
        </p:nvSpPr>
        <p:spPr>
          <a:xfrm>
            <a:off x="1556200" y="4429442"/>
            <a:ext cx="2909306"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Falls </a:t>
            </a:r>
          </a:p>
          <a:p>
            <a:pPr algn="ctr"/>
            <a:r>
              <a:rPr lang="en-GB" sz="1400" b="1" dirty="0">
                <a:solidFill>
                  <a:schemeClr val="tx1"/>
                </a:solidFill>
              </a:rPr>
              <a:t>(management of the immediately fallen, prevention and reablement)</a:t>
            </a:r>
          </a:p>
        </p:txBody>
      </p:sp>
      <p:sp>
        <p:nvSpPr>
          <p:cNvPr id="12" name="Rectangle 11">
            <a:extLst>
              <a:ext uri="{FF2B5EF4-FFF2-40B4-BE49-F238E27FC236}">
                <a16:creationId xmlns:a16="http://schemas.microsoft.com/office/drawing/2014/main" id="{0A1BF0FC-426D-5DC9-193F-CE095393719D}"/>
              </a:ext>
            </a:extLst>
          </p:cNvPr>
          <p:cNvSpPr/>
          <p:nvPr/>
        </p:nvSpPr>
        <p:spPr>
          <a:xfrm>
            <a:off x="4938889" y="4429442"/>
            <a:ext cx="2151658"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Team Around the Person </a:t>
            </a:r>
          </a:p>
        </p:txBody>
      </p:sp>
      <p:sp>
        <p:nvSpPr>
          <p:cNvPr id="14" name="Rectangle 13">
            <a:extLst>
              <a:ext uri="{FF2B5EF4-FFF2-40B4-BE49-F238E27FC236}">
                <a16:creationId xmlns:a16="http://schemas.microsoft.com/office/drawing/2014/main" id="{CA831DBB-72E8-10AA-11DA-D98B6CA016BE}"/>
              </a:ext>
            </a:extLst>
          </p:cNvPr>
          <p:cNvSpPr/>
          <p:nvPr/>
        </p:nvSpPr>
        <p:spPr>
          <a:xfrm>
            <a:off x="8025444" y="4429442"/>
            <a:ext cx="1986278" cy="89573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Respect</a:t>
            </a:r>
          </a:p>
          <a:p>
            <a:pPr algn="ctr"/>
            <a:endParaRPr lang="en-GB" sz="1400" b="1" dirty="0">
              <a:solidFill>
                <a:schemeClr val="tx1"/>
              </a:solidFill>
            </a:endParaRPr>
          </a:p>
        </p:txBody>
      </p:sp>
      <p:cxnSp>
        <p:nvCxnSpPr>
          <p:cNvPr id="19" name="Straight Connector 18">
            <a:extLst>
              <a:ext uri="{FF2B5EF4-FFF2-40B4-BE49-F238E27FC236}">
                <a16:creationId xmlns:a16="http://schemas.microsoft.com/office/drawing/2014/main" id="{D3B16EC8-20EC-4068-7D4D-467FD17840CA}"/>
              </a:ext>
            </a:extLst>
          </p:cNvPr>
          <p:cNvCxnSpPr>
            <a:cxnSpLocks/>
          </p:cNvCxnSpPr>
          <p:nvPr/>
        </p:nvCxnSpPr>
        <p:spPr>
          <a:xfrm>
            <a:off x="3010853" y="4145280"/>
            <a:ext cx="600773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309460C7-79BA-BA34-6342-13FB58934EA8}"/>
              </a:ext>
            </a:extLst>
          </p:cNvPr>
          <p:cNvCxnSpPr>
            <a:cxnSpLocks/>
            <a:endCxn id="10" idx="0"/>
          </p:cNvCxnSpPr>
          <p:nvPr/>
        </p:nvCxnSpPr>
        <p:spPr>
          <a:xfrm>
            <a:off x="3010853" y="4141402"/>
            <a:ext cx="0" cy="28804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9B9F1DA-B30B-7217-CEDC-0C87A16E55F1}"/>
              </a:ext>
            </a:extLst>
          </p:cNvPr>
          <p:cNvCxnSpPr>
            <a:cxnSpLocks/>
            <a:stCxn id="3" idx="2"/>
            <a:endCxn id="12" idx="0"/>
          </p:cNvCxnSpPr>
          <p:nvPr/>
        </p:nvCxnSpPr>
        <p:spPr>
          <a:xfrm>
            <a:off x="6014718" y="3917408"/>
            <a:ext cx="0" cy="512034"/>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5701BC7D-D4F5-E8C2-4D01-7F538D3B35D4}"/>
              </a:ext>
            </a:extLst>
          </p:cNvPr>
          <p:cNvCxnSpPr>
            <a:cxnSpLocks/>
            <a:endCxn id="14" idx="0"/>
          </p:cNvCxnSpPr>
          <p:nvPr/>
        </p:nvCxnSpPr>
        <p:spPr>
          <a:xfrm>
            <a:off x="9018583" y="4141402"/>
            <a:ext cx="0" cy="288040"/>
          </a:xfrm>
          <a:prstGeom prst="line">
            <a:avLst/>
          </a:prstGeom>
        </p:spPr>
        <p:style>
          <a:lnRef idx="3">
            <a:schemeClr val="dk1"/>
          </a:lnRef>
          <a:fillRef idx="0">
            <a:schemeClr val="dk1"/>
          </a:fillRef>
          <a:effectRef idx="2">
            <a:schemeClr val="dk1"/>
          </a:effectRef>
          <a:fontRef idx="minor">
            <a:schemeClr val="tx1"/>
          </a:fontRef>
        </p:style>
      </p:cxnSp>
      <p:sp>
        <p:nvSpPr>
          <p:cNvPr id="35" name="Title 34">
            <a:extLst>
              <a:ext uri="{FF2B5EF4-FFF2-40B4-BE49-F238E27FC236}">
                <a16:creationId xmlns:a16="http://schemas.microsoft.com/office/drawing/2014/main" id="{5535C5F5-E254-ECD2-AA78-6E47E46711BD}"/>
              </a:ext>
            </a:extLst>
          </p:cNvPr>
          <p:cNvSpPr>
            <a:spLocks noGrp="1"/>
          </p:cNvSpPr>
          <p:nvPr>
            <p:ph type="title"/>
          </p:nvPr>
        </p:nvSpPr>
        <p:spPr>
          <a:xfrm>
            <a:off x="217595" y="76032"/>
            <a:ext cx="11594247" cy="804290"/>
          </a:xfrm>
        </p:spPr>
        <p:txBody>
          <a:bodyPr>
            <a:normAutofit/>
          </a:bodyPr>
          <a:lstStyle/>
          <a:p>
            <a:r>
              <a:rPr lang="en-GB" dirty="0"/>
              <a:t>Anticipatory Care Delivery in Sheffield</a:t>
            </a:r>
          </a:p>
        </p:txBody>
      </p:sp>
    </p:spTree>
    <p:custDataLst>
      <p:tags r:id="rId1"/>
    </p:custDataLst>
    <p:extLst>
      <p:ext uri="{BB962C8B-B14F-4D97-AF65-F5344CB8AC3E}">
        <p14:creationId xmlns:p14="http://schemas.microsoft.com/office/powerpoint/2010/main" val="39960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CDF8-5F90-4464-8BD1-A764B0CD2CC3}"/>
              </a:ext>
            </a:extLst>
          </p:cNvPr>
          <p:cNvSpPr>
            <a:spLocks noGrp="1"/>
          </p:cNvSpPr>
          <p:nvPr>
            <p:ph type="title"/>
          </p:nvPr>
        </p:nvSpPr>
        <p:spPr/>
        <p:txBody>
          <a:bodyPr>
            <a:normAutofit fontScale="90000"/>
          </a:bodyPr>
          <a:lstStyle/>
          <a:p>
            <a:endParaRPr lang="en-GB" dirty="0"/>
          </a:p>
        </p:txBody>
      </p:sp>
      <p:pic>
        <p:nvPicPr>
          <p:cNvPr id="5" name="Content Placeholder 4">
            <a:extLst>
              <a:ext uri="{FF2B5EF4-FFF2-40B4-BE49-F238E27FC236}">
                <a16:creationId xmlns:a16="http://schemas.microsoft.com/office/drawing/2014/main" id="{0A10075F-5B14-4527-99AE-16BC2C32CB95}"/>
              </a:ext>
            </a:extLst>
          </p:cNvPr>
          <p:cNvPicPr>
            <a:picLocks noGrp="1" noChangeAspect="1"/>
          </p:cNvPicPr>
          <p:nvPr>
            <p:ph idx="1"/>
          </p:nvPr>
        </p:nvPicPr>
        <p:blipFill>
          <a:blip r:embed="rId2"/>
          <a:stretch>
            <a:fillRect/>
          </a:stretch>
        </p:blipFill>
        <p:spPr>
          <a:xfrm>
            <a:off x="2383772" y="2017713"/>
            <a:ext cx="7424455" cy="4159250"/>
          </a:xfrm>
        </p:spPr>
      </p:pic>
    </p:spTree>
    <p:extLst>
      <p:ext uri="{BB962C8B-B14F-4D97-AF65-F5344CB8AC3E}">
        <p14:creationId xmlns:p14="http://schemas.microsoft.com/office/powerpoint/2010/main" val="930302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holding mouse">
            <a:extLst>
              <a:ext uri="{FF2B5EF4-FFF2-40B4-BE49-F238E27FC236}">
                <a16:creationId xmlns:a16="http://schemas.microsoft.com/office/drawing/2014/main" id="{097F3267-197A-5857-343B-BCC415019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2820" y="4853726"/>
            <a:ext cx="2626360" cy="17509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87370D27-8B92-3921-D57B-7C7F6C9953A4}"/>
              </a:ext>
            </a:extLst>
          </p:cNvPr>
          <p:cNvSpPr>
            <a:spLocks noGrp="1"/>
          </p:cNvSpPr>
          <p:nvPr>
            <p:ph type="title"/>
          </p:nvPr>
        </p:nvSpPr>
        <p:spPr/>
        <p:txBody>
          <a:bodyPr>
            <a:normAutofit fontScale="90000"/>
          </a:bodyPr>
          <a:lstStyle/>
          <a:p>
            <a:r>
              <a:rPr lang="en-GB" dirty="0"/>
              <a:t>Further information and contacts</a:t>
            </a:r>
          </a:p>
        </p:txBody>
      </p:sp>
      <p:sp>
        <p:nvSpPr>
          <p:cNvPr id="3" name="Content Placeholder 2">
            <a:extLst>
              <a:ext uri="{FF2B5EF4-FFF2-40B4-BE49-F238E27FC236}">
                <a16:creationId xmlns:a16="http://schemas.microsoft.com/office/drawing/2014/main" id="{74736DC8-6DAC-12CC-9405-8ADE335F813B}"/>
              </a:ext>
            </a:extLst>
          </p:cNvPr>
          <p:cNvSpPr>
            <a:spLocks noGrp="1"/>
          </p:cNvSpPr>
          <p:nvPr>
            <p:ph idx="1"/>
          </p:nvPr>
        </p:nvSpPr>
        <p:spPr/>
        <p:txBody>
          <a:bodyPr/>
          <a:lstStyle/>
          <a:p>
            <a:pPr marL="0" indent="0">
              <a:buNone/>
            </a:pPr>
            <a:r>
              <a:rPr lang="en-GB" dirty="0">
                <a:latin typeface="inherit"/>
              </a:rPr>
              <a:t>Further information can be found on the HCP website </a:t>
            </a:r>
          </a:p>
          <a:p>
            <a:pPr marL="0" indent="0">
              <a:buNone/>
            </a:pPr>
            <a:endParaRPr lang="en-GB" dirty="0">
              <a:latin typeface="inherit"/>
            </a:endParaRPr>
          </a:p>
          <a:p>
            <a:pPr marL="0" indent="0">
              <a:buNone/>
            </a:pPr>
            <a:r>
              <a:rPr lang="en-GB" dirty="0">
                <a:latin typeface="inherit"/>
              </a:rPr>
              <a:t>Or contact the Sheffield Ageing Well team via:</a:t>
            </a:r>
          </a:p>
          <a:p>
            <a:pPr marL="0" indent="0">
              <a:buNone/>
            </a:pPr>
            <a:endParaRPr lang="en-GB" dirty="0"/>
          </a:p>
          <a:p>
            <a:pPr marL="0" indent="0" algn="ctr">
              <a:buNone/>
            </a:pPr>
            <a:r>
              <a:rPr lang="en-GB" sz="4000" b="1" dirty="0"/>
              <a:t>sth.ageingwell@nhs.net</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8668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A676-F336-6259-4354-42057984272A}"/>
              </a:ext>
            </a:extLst>
          </p:cNvPr>
          <p:cNvSpPr>
            <a:spLocks noGrp="1"/>
          </p:cNvSpPr>
          <p:nvPr>
            <p:ph type="title"/>
          </p:nvPr>
        </p:nvSpPr>
        <p:spPr/>
        <p:txBody>
          <a:bodyPr>
            <a:normAutofit fontScale="90000"/>
          </a:bodyPr>
          <a:lstStyle/>
          <a:p>
            <a:r>
              <a:rPr lang="en-GB" dirty="0"/>
              <a:t>The ageing Well programme </a:t>
            </a:r>
          </a:p>
        </p:txBody>
      </p:sp>
      <p:sp>
        <p:nvSpPr>
          <p:cNvPr id="3" name="Content Placeholder 2">
            <a:extLst>
              <a:ext uri="{FF2B5EF4-FFF2-40B4-BE49-F238E27FC236}">
                <a16:creationId xmlns:a16="http://schemas.microsoft.com/office/drawing/2014/main" id="{FADF003A-95CF-B3E9-4488-A6DFE4377020}"/>
              </a:ext>
            </a:extLst>
          </p:cNvPr>
          <p:cNvSpPr>
            <a:spLocks noGrp="1"/>
          </p:cNvSpPr>
          <p:nvPr>
            <p:ph idx="1"/>
          </p:nvPr>
        </p:nvSpPr>
        <p:spPr>
          <a:xfrm>
            <a:off x="838200" y="2018197"/>
            <a:ext cx="9829800" cy="3447883"/>
          </a:xfrm>
        </p:spPr>
        <p:txBody>
          <a:bodyPr>
            <a:normAutofit/>
          </a:bodyPr>
          <a:lstStyle/>
          <a:p>
            <a:pPr>
              <a:lnSpc>
                <a:spcPct val="110000"/>
              </a:lnSpc>
            </a:pPr>
            <a:r>
              <a:rPr lang="en-GB" sz="2100" dirty="0">
                <a:latin typeface="inherit"/>
              </a:rPr>
              <a:t>The National Ageing Well programme has specific work areas aimed at the most frail and vulnerable of our current older generation. These include:</a:t>
            </a:r>
          </a:p>
          <a:p>
            <a:pPr lvl="1">
              <a:lnSpc>
                <a:spcPct val="110000"/>
              </a:lnSpc>
            </a:pPr>
            <a:r>
              <a:rPr lang="en-GB" sz="1700" dirty="0">
                <a:latin typeface="inherit"/>
              </a:rPr>
              <a:t>promoting a multidisciplinary approach;</a:t>
            </a:r>
          </a:p>
          <a:p>
            <a:pPr lvl="1">
              <a:lnSpc>
                <a:spcPct val="110000"/>
              </a:lnSpc>
            </a:pPr>
            <a:r>
              <a:rPr lang="en-GB" sz="1700" dirty="0">
                <a:latin typeface="inherit"/>
              </a:rPr>
              <a:t>giving people more say about the care and support they receive;</a:t>
            </a:r>
          </a:p>
          <a:p>
            <a:pPr lvl="1">
              <a:lnSpc>
                <a:spcPct val="110000"/>
              </a:lnSpc>
            </a:pPr>
            <a:r>
              <a:rPr lang="en-GB" sz="1700" dirty="0">
                <a:latin typeface="inherit"/>
              </a:rPr>
              <a:t>offering more support for people who look after family members, partners or friends;</a:t>
            </a:r>
          </a:p>
          <a:p>
            <a:pPr lvl="1">
              <a:lnSpc>
                <a:spcPct val="110000"/>
              </a:lnSpc>
            </a:pPr>
            <a:r>
              <a:rPr lang="en-GB" sz="1700" dirty="0">
                <a:latin typeface="inherit"/>
              </a:rPr>
              <a:t>promoting more rapid community response teams;</a:t>
            </a:r>
          </a:p>
          <a:p>
            <a:pPr lvl="1">
              <a:lnSpc>
                <a:spcPct val="110000"/>
              </a:lnSpc>
            </a:pPr>
            <a:r>
              <a:rPr lang="en-GB" sz="1700" dirty="0">
                <a:latin typeface="inherit"/>
              </a:rPr>
              <a:t>and offering more NHS support into care homes.</a:t>
            </a:r>
          </a:p>
          <a:p>
            <a:endParaRPr lang="en-GB" dirty="0"/>
          </a:p>
        </p:txBody>
      </p:sp>
    </p:spTree>
    <p:custDataLst>
      <p:tags r:id="rId1"/>
    </p:custDataLst>
    <p:extLst>
      <p:ext uri="{BB962C8B-B14F-4D97-AF65-F5344CB8AC3E}">
        <p14:creationId xmlns:p14="http://schemas.microsoft.com/office/powerpoint/2010/main" val="241975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768CC-A0CA-22DF-885B-B3DEF75DED51}"/>
              </a:ext>
            </a:extLst>
          </p:cNvPr>
          <p:cNvPicPr>
            <a:picLocks noChangeAspect="1"/>
          </p:cNvPicPr>
          <p:nvPr/>
        </p:nvPicPr>
        <p:blipFill>
          <a:blip r:embed="rId3"/>
          <a:stretch>
            <a:fillRect/>
          </a:stretch>
        </p:blipFill>
        <p:spPr>
          <a:xfrm>
            <a:off x="0" y="0"/>
            <a:ext cx="12192000" cy="3815184"/>
          </a:xfrm>
          <a:prstGeom prst="rect">
            <a:avLst/>
          </a:prstGeom>
        </p:spPr>
      </p:pic>
      <p:sp>
        <p:nvSpPr>
          <p:cNvPr id="2" name="Title 1">
            <a:extLst>
              <a:ext uri="{FF2B5EF4-FFF2-40B4-BE49-F238E27FC236}">
                <a16:creationId xmlns:a16="http://schemas.microsoft.com/office/drawing/2014/main" id="{277F7209-2F43-D0EE-4951-AA2EEBA5C830}"/>
              </a:ext>
            </a:extLst>
          </p:cNvPr>
          <p:cNvSpPr>
            <a:spLocks noGrp="1"/>
          </p:cNvSpPr>
          <p:nvPr>
            <p:ph type="title"/>
          </p:nvPr>
        </p:nvSpPr>
        <p:spPr>
          <a:xfrm>
            <a:off x="335280" y="365128"/>
            <a:ext cx="11612880" cy="391018"/>
          </a:xfrm>
        </p:spPr>
        <p:txBody>
          <a:bodyPr>
            <a:noAutofit/>
          </a:bodyPr>
          <a:lstStyle/>
          <a:p>
            <a:r>
              <a:rPr lang="en-GB" sz="4800" b="1" dirty="0"/>
              <a:t>How are we approaching this work in Sheffield?</a:t>
            </a:r>
          </a:p>
        </p:txBody>
      </p:sp>
      <p:sp>
        <p:nvSpPr>
          <p:cNvPr id="3" name="Content Placeholder 2">
            <a:extLst>
              <a:ext uri="{FF2B5EF4-FFF2-40B4-BE49-F238E27FC236}">
                <a16:creationId xmlns:a16="http://schemas.microsoft.com/office/drawing/2014/main" id="{27D0B559-6BD5-B876-1E94-BC329A921B0D}"/>
              </a:ext>
            </a:extLst>
          </p:cNvPr>
          <p:cNvSpPr>
            <a:spLocks noGrp="1"/>
          </p:cNvSpPr>
          <p:nvPr>
            <p:ph idx="1"/>
          </p:nvPr>
        </p:nvSpPr>
        <p:spPr>
          <a:xfrm>
            <a:off x="2443480" y="4047729"/>
            <a:ext cx="6507480" cy="4158766"/>
          </a:xfrm>
        </p:spPr>
        <p:txBody>
          <a:bodyPr/>
          <a:lstStyle/>
          <a:p>
            <a:pPr algn="l"/>
            <a:r>
              <a:rPr lang="en-GB" sz="1800" dirty="0">
                <a:latin typeface="inherit"/>
              </a:rPr>
              <a:t>In Sheffield we have created a dedicated team who are focussed on delivering the nationally funded Ageing Well Programme within our locality.</a:t>
            </a:r>
          </a:p>
          <a:p>
            <a:pPr algn="l"/>
            <a:r>
              <a:rPr lang="en-GB" sz="1800" dirty="0">
                <a:latin typeface="inherit"/>
              </a:rPr>
              <a:t>The team comprises representation from Health, Social, Voluntary, and Private Organisations who are working in partnership with the people of Sheffield to provide services that deliver ‘what matters’ to our community in line with the NHS England Ageing Well recommendations.</a:t>
            </a:r>
          </a:p>
          <a:p>
            <a:endParaRPr lang="en-GB" dirty="0"/>
          </a:p>
        </p:txBody>
      </p:sp>
    </p:spTree>
    <p:custDataLst>
      <p:tags r:id="rId1"/>
    </p:custDataLst>
    <p:extLst>
      <p:ext uri="{BB962C8B-B14F-4D97-AF65-F5344CB8AC3E}">
        <p14:creationId xmlns:p14="http://schemas.microsoft.com/office/powerpoint/2010/main" val="62507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8A1B5B-BA7B-4CEE-8970-85530E2C9038}"/>
              </a:ext>
            </a:extLst>
          </p:cNvPr>
          <p:cNvPicPr>
            <a:picLocks noChangeAspect="1"/>
          </p:cNvPicPr>
          <p:nvPr/>
        </p:nvPicPr>
        <p:blipFill>
          <a:blip r:embed="rId2"/>
          <a:stretch>
            <a:fillRect/>
          </a:stretch>
        </p:blipFill>
        <p:spPr>
          <a:xfrm>
            <a:off x="0" y="43063"/>
            <a:ext cx="12100560" cy="6771873"/>
          </a:xfrm>
          <a:prstGeom prst="rect">
            <a:avLst/>
          </a:prstGeom>
        </p:spPr>
      </p:pic>
    </p:spTree>
    <p:extLst>
      <p:ext uri="{BB962C8B-B14F-4D97-AF65-F5344CB8AC3E}">
        <p14:creationId xmlns:p14="http://schemas.microsoft.com/office/powerpoint/2010/main" val="357173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4A89-B2D8-4242-83F0-39E522400298}"/>
              </a:ext>
            </a:extLst>
          </p:cNvPr>
          <p:cNvSpPr>
            <a:spLocks noGrp="1"/>
          </p:cNvSpPr>
          <p:nvPr>
            <p:ph type="title"/>
          </p:nvPr>
        </p:nvSpPr>
        <p:spPr/>
        <p:txBody>
          <a:bodyPr>
            <a:normAutofit fontScale="90000"/>
          </a:bodyPr>
          <a:lstStyle/>
          <a:p>
            <a:r>
              <a:rPr lang="en-GB" dirty="0"/>
              <a:t>Programme Principles </a:t>
            </a:r>
          </a:p>
        </p:txBody>
      </p:sp>
      <p:pic>
        <p:nvPicPr>
          <p:cNvPr id="4" name="Picture 3">
            <a:extLst>
              <a:ext uri="{FF2B5EF4-FFF2-40B4-BE49-F238E27FC236}">
                <a16:creationId xmlns:a16="http://schemas.microsoft.com/office/drawing/2014/main" id="{32BFF22F-6B69-4E87-9819-BE21A9142B40}"/>
              </a:ext>
            </a:extLst>
          </p:cNvPr>
          <p:cNvPicPr>
            <a:picLocks noChangeAspect="1"/>
          </p:cNvPicPr>
          <p:nvPr/>
        </p:nvPicPr>
        <p:blipFill>
          <a:blip r:embed="rId2"/>
          <a:stretch>
            <a:fillRect/>
          </a:stretch>
        </p:blipFill>
        <p:spPr>
          <a:xfrm>
            <a:off x="0" y="2668183"/>
            <a:ext cx="12192000" cy="2517313"/>
          </a:xfrm>
          <a:prstGeom prst="rect">
            <a:avLst/>
          </a:prstGeom>
        </p:spPr>
      </p:pic>
    </p:spTree>
    <p:extLst>
      <p:ext uri="{BB962C8B-B14F-4D97-AF65-F5344CB8AC3E}">
        <p14:creationId xmlns:p14="http://schemas.microsoft.com/office/powerpoint/2010/main" val="333502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7A5E-836E-D645-93EC-D8237847FFAF}"/>
              </a:ext>
            </a:extLst>
          </p:cNvPr>
          <p:cNvSpPr>
            <a:spLocks noGrp="1"/>
          </p:cNvSpPr>
          <p:nvPr>
            <p:ph type="title"/>
          </p:nvPr>
        </p:nvSpPr>
        <p:spPr/>
        <p:txBody>
          <a:bodyPr>
            <a:normAutofit fontScale="90000"/>
          </a:bodyPr>
          <a:lstStyle/>
          <a:p>
            <a:r>
              <a:rPr lang="en-GB" dirty="0"/>
              <a:t>What Matters to you</a:t>
            </a:r>
          </a:p>
        </p:txBody>
      </p:sp>
      <p:sp>
        <p:nvSpPr>
          <p:cNvPr id="3" name="Content Placeholder 2">
            <a:extLst>
              <a:ext uri="{FF2B5EF4-FFF2-40B4-BE49-F238E27FC236}">
                <a16:creationId xmlns:a16="http://schemas.microsoft.com/office/drawing/2014/main" id="{6B439C33-D19F-CBFA-52EE-D7941C2CB2DB}"/>
              </a:ext>
            </a:extLst>
          </p:cNvPr>
          <p:cNvSpPr>
            <a:spLocks noGrp="1"/>
          </p:cNvSpPr>
          <p:nvPr>
            <p:ph idx="1"/>
          </p:nvPr>
        </p:nvSpPr>
        <p:spPr>
          <a:xfrm>
            <a:off x="838200" y="2018197"/>
            <a:ext cx="5786120" cy="4158766"/>
          </a:xfrm>
        </p:spPr>
        <p:txBody>
          <a:bodyPr>
            <a:normAutofit fontScale="92500"/>
          </a:bodyPr>
          <a:lstStyle/>
          <a:p>
            <a:pPr marL="0" indent="0">
              <a:buNone/>
            </a:pPr>
            <a:r>
              <a:rPr lang="en-GB" sz="2200" dirty="0">
                <a:latin typeface="inherit"/>
              </a:rPr>
              <a:t>Why ask “What matters to you?” </a:t>
            </a:r>
          </a:p>
          <a:p>
            <a:r>
              <a:rPr lang="en-GB" sz="2200" dirty="0">
                <a:latin typeface="inherit"/>
              </a:rPr>
              <a:t>To ensure health and social care teams listen and hopefully understanding what matters to a individuals within the larger context of their life. </a:t>
            </a:r>
          </a:p>
          <a:p>
            <a:r>
              <a:rPr lang="en-GB" sz="2200" dirty="0">
                <a:latin typeface="inherit"/>
              </a:rPr>
              <a:t>To encourage meaningful conversations between people who provide health and social care and the people, families and carers who receive it </a:t>
            </a:r>
          </a:p>
          <a:p>
            <a:r>
              <a:rPr lang="en-GB" sz="2200" dirty="0">
                <a:latin typeface="inherit"/>
              </a:rPr>
              <a:t>When people are engaged with their health and social  care decisions, it can greatly improve their outcomes.</a:t>
            </a:r>
          </a:p>
          <a:p>
            <a:pPr marL="0" indent="0">
              <a:buNone/>
            </a:pPr>
            <a:br>
              <a:rPr lang="en-GB" dirty="0"/>
            </a:br>
            <a:endParaRPr lang="en-GB" dirty="0"/>
          </a:p>
        </p:txBody>
      </p:sp>
      <p:pic>
        <p:nvPicPr>
          <p:cNvPr id="1026" name="Picture 2">
            <a:extLst>
              <a:ext uri="{FF2B5EF4-FFF2-40B4-BE49-F238E27FC236}">
                <a16:creationId xmlns:a16="http://schemas.microsoft.com/office/drawing/2014/main" id="{DDE6EDAB-C834-2B67-B2DE-7904C7F37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692" y="2062477"/>
            <a:ext cx="4125551" cy="44303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3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D12C-4173-13D9-F596-5EA2AB61027D}"/>
              </a:ext>
            </a:extLst>
          </p:cNvPr>
          <p:cNvSpPr>
            <a:spLocks noGrp="1"/>
          </p:cNvSpPr>
          <p:nvPr>
            <p:ph type="title"/>
          </p:nvPr>
        </p:nvSpPr>
        <p:spPr>
          <a:xfrm>
            <a:off x="0" y="365128"/>
            <a:ext cx="12192000" cy="391018"/>
          </a:xfrm>
        </p:spPr>
        <p:txBody>
          <a:bodyPr>
            <a:noAutofit/>
          </a:bodyPr>
          <a:lstStyle/>
          <a:p>
            <a:r>
              <a:rPr lang="en-GB" sz="3600" dirty="0"/>
              <a:t>Three Core workstreams within the ageing Well programme </a:t>
            </a:r>
          </a:p>
        </p:txBody>
      </p:sp>
      <p:pic>
        <p:nvPicPr>
          <p:cNvPr id="4" name="Picture 3">
            <a:extLst>
              <a:ext uri="{FF2B5EF4-FFF2-40B4-BE49-F238E27FC236}">
                <a16:creationId xmlns:a16="http://schemas.microsoft.com/office/drawing/2014/main" id="{D30DBA8F-5883-1100-FEBA-36A323F0C44D}"/>
              </a:ext>
            </a:extLst>
          </p:cNvPr>
          <p:cNvPicPr>
            <a:picLocks noChangeAspect="1"/>
          </p:cNvPicPr>
          <p:nvPr/>
        </p:nvPicPr>
        <p:blipFill>
          <a:blip r:embed="rId2"/>
          <a:stretch>
            <a:fillRect/>
          </a:stretch>
        </p:blipFill>
        <p:spPr>
          <a:xfrm>
            <a:off x="3159760" y="1954550"/>
            <a:ext cx="5445760" cy="3689502"/>
          </a:xfrm>
          <a:prstGeom prst="rect">
            <a:avLst/>
          </a:prstGeom>
        </p:spPr>
      </p:pic>
    </p:spTree>
    <p:extLst>
      <p:ext uri="{BB962C8B-B14F-4D97-AF65-F5344CB8AC3E}">
        <p14:creationId xmlns:p14="http://schemas.microsoft.com/office/powerpoint/2010/main" val="264912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0DBA8F-5883-1100-FEBA-36A323F0C44D}"/>
              </a:ext>
            </a:extLst>
          </p:cNvPr>
          <p:cNvPicPr>
            <a:picLocks noChangeAspect="1"/>
          </p:cNvPicPr>
          <p:nvPr/>
        </p:nvPicPr>
        <p:blipFill rotWithShape="1">
          <a:blip r:embed="rId2"/>
          <a:srcRect l="31819" t="10424" r="34259" b="2655"/>
          <a:stretch/>
        </p:blipFill>
        <p:spPr>
          <a:xfrm>
            <a:off x="3840481" y="1828800"/>
            <a:ext cx="3181928" cy="5523940"/>
          </a:xfrm>
          <a:prstGeom prst="rect">
            <a:avLst/>
          </a:prstGeom>
        </p:spPr>
      </p:pic>
    </p:spTree>
    <p:extLst>
      <p:ext uri="{BB962C8B-B14F-4D97-AF65-F5344CB8AC3E}">
        <p14:creationId xmlns:p14="http://schemas.microsoft.com/office/powerpoint/2010/main" val="21534350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17.2|15.7"/>
</p:tagLst>
</file>

<file path=ppt/tags/tag10.xml><?xml version="1.0" encoding="utf-8"?>
<p:tagLst xmlns:a="http://schemas.openxmlformats.org/drawingml/2006/main" xmlns:r="http://schemas.openxmlformats.org/officeDocument/2006/relationships" xmlns:p="http://schemas.openxmlformats.org/presentationml/2006/main">
  <p:tag name="TIMING" val="|46|14.8|40.8"/>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4.3|17"/>
</p:tagLst>
</file>

<file path=ppt/tags/tag4.xml><?xml version="1.0" encoding="utf-8"?>
<p:tagLst xmlns:a="http://schemas.openxmlformats.org/drawingml/2006/main" xmlns:r="http://schemas.openxmlformats.org/officeDocument/2006/relationships" xmlns:p="http://schemas.openxmlformats.org/presentationml/2006/main">
  <p:tag name="TIMING" val="|5.2|0.7|9.7|10.6|8.9"/>
</p:tagLst>
</file>

<file path=ppt/tags/tag5.xml><?xml version="1.0" encoding="utf-8"?>
<p:tagLst xmlns:a="http://schemas.openxmlformats.org/drawingml/2006/main" xmlns:r="http://schemas.openxmlformats.org/officeDocument/2006/relationships" xmlns:p="http://schemas.openxmlformats.org/presentationml/2006/main">
  <p:tag name="TIMING" val="|0.7|9.1"/>
</p:tagLst>
</file>

<file path=ppt/tags/tag6.xml><?xml version="1.0" encoding="utf-8"?>
<p:tagLst xmlns:a="http://schemas.openxmlformats.org/drawingml/2006/main" xmlns:r="http://schemas.openxmlformats.org/officeDocument/2006/relationships" xmlns:p="http://schemas.openxmlformats.org/presentationml/2006/main">
  <p:tag name="TIMING" val="|31.2|20.3|20.8|28.7|13.9|24"/>
</p:tagLst>
</file>

<file path=ppt/tags/tag7.xml><?xml version="1.0" encoding="utf-8"?>
<p:tagLst xmlns:a="http://schemas.openxmlformats.org/drawingml/2006/main" xmlns:r="http://schemas.openxmlformats.org/officeDocument/2006/relationships" xmlns:p="http://schemas.openxmlformats.org/presentationml/2006/main">
  <p:tag name="TIMING" val="|37.8|16.8|16.7|23.1"/>
</p:tagLst>
</file>

<file path=ppt/tags/tag8.xml><?xml version="1.0" encoding="utf-8"?>
<p:tagLst xmlns:a="http://schemas.openxmlformats.org/drawingml/2006/main" xmlns:r="http://schemas.openxmlformats.org/officeDocument/2006/relationships" xmlns:p="http://schemas.openxmlformats.org/presentationml/2006/main">
  <p:tag name="TIMING" val="|2.3|15|44.2"/>
</p:tagLst>
</file>

<file path=ppt/tags/tag9.xml><?xml version="1.0" encoding="utf-8"?>
<p:tagLst xmlns:a="http://schemas.openxmlformats.org/drawingml/2006/main" xmlns:r="http://schemas.openxmlformats.org/officeDocument/2006/relationships" xmlns:p="http://schemas.openxmlformats.org/presentationml/2006/main">
  <p:tag name="TIMING" val="|1.4|3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5AB58AA1E53EC4EB82345D464840913" ma:contentTypeVersion="0" ma:contentTypeDescription="Create a new document." ma:contentTypeScope="" ma:versionID="aac6fb54cb013405b67c395333cbdd3f">
  <xsd:schema xmlns:xsd="http://www.w3.org/2001/XMLSchema" xmlns:xs="http://www.w3.org/2001/XMLSchema" xmlns:p="http://schemas.microsoft.com/office/2006/metadata/properties" xmlns:ns2="e78e80bf-c0ec-4720-b0e2-203b732044bc" targetNamespace="http://schemas.microsoft.com/office/2006/metadata/properties" ma:root="true" ma:fieldsID="642eb1ff5d38a37f198ff6a1caa0a2f1" ns2:_="">
    <xsd:import namespace="e78e80bf-c0ec-4720-b0e2-203b732044b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e80bf-c0ec-4720-b0e2-203b732044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78e80bf-c0ec-4720-b0e2-203b732044bc">KFMPWFRNAA7C-4620-10843</_dlc_DocId>
    <_dlc_DocIdUrl xmlns="e78e80bf-c0ec-4720-b0e2-203b732044bc">
      <Url>http://sharepoint.sth.nhs.uk/Dept/CombinedCommunityAndAcute/_layouts/DocIdRedir.aspx?ID=KFMPWFRNAA7C-4620-10843</Url>
      <Description>KFMPWFRNAA7C-4620-10843</Description>
    </_dlc_DocIdUrl>
  </documentManagement>
</p:properties>
</file>

<file path=customXml/itemProps1.xml><?xml version="1.0" encoding="utf-8"?>
<ds:datastoreItem xmlns:ds="http://schemas.openxmlformats.org/officeDocument/2006/customXml" ds:itemID="{7ED2CE9F-DAF4-4E19-A25E-3BAD4228D6D9}">
  <ds:schemaRefs>
    <ds:schemaRef ds:uri="http://schemas.microsoft.com/sharepoint/events"/>
  </ds:schemaRefs>
</ds:datastoreItem>
</file>

<file path=customXml/itemProps2.xml><?xml version="1.0" encoding="utf-8"?>
<ds:datastoreItem xmlns:ds="http://schemas.openxmlformats.org/officeDocument/2006/customXml" ds:itemID="{3FEBC55A-92D5-4476-B0D2-BE597D962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e80bf-c0ec-4720-b0e2-203b73204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D8B5F8-E9D6-484B-BA1C-A448126E3720}">
  <ds:schemaRefs>
    <ds:schemaRef ds:uri="http://schemas.microsoft.com/sharepoint/v3/contenttype/forms"/>
  </ds:schemaRefs>
</ds:datastoreItem>
</file>

<file path=customXml/itemProps4.xml><?xml version="1.0" encoding="utf-8"?>
<ds:datastoreItem xmlns:ds="http://schemas.openxmlformats.org/officeDocument/2006/customXml" ds:itemID="{B9EC4248-BF10-45AA-95B5-29FDE6E8B9EB}">
  <ds:schemaRefs>
    <ds:schemaRef ds:uri="http://www.w3.org/XML/1998/namespace"/>
    <ds:schemaRef ds:uri="http://schemas.microsoft.com/office/2006/documentManagement/types"/>
    <ds:schemaRef ds:uri="http://schemas.microsoft.com/office/2006/metadata/properties"/>
    <ds:schemaRef ds:uri="http://purl.org/dc/elements/1.1/"/>
    <ds:schemaRef ds:uri="e78e80bf-c0ec-4720-b0e2-203b732044bc"/>
    <ds:schemaRef ds:uri="http://purl.org/dc/terms/"/>
    <ds:schemaRef ds:uri="http://schemas.openxmlformats.org/package/2006/metadata/core-properties"/>
    <ds:schemaRef ds:uri="http://purl.org/dc/dcmitype/"/>
    <ds:schemaRef ds:uri="http://schemas.microsoft.com/office/infopath/2007/PartnerControl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Theme</Template>
  <TotalTime>668</TotalTime>
  <Words>1553</Words>
  <Application>Microsoft Office PowerPoint</Application>
  <PresentationFormat>Widescreen</PresentationFormat>
  <Paragraphs>190</Paragraphs>
  <Slides>26</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-apple-system</vt:lpstr>
      <vt:lpstr>Arial</vt:lpstr>
      <vt:lpstr>Calibri</vt:lpstr>
      <vt:lpstr>Calibri Light</vt:lpstr>
      <vt:lpstr>inherit</vt:lpstr>
      <vt:lpstr>Office Theme</vt:lpstr>
      <vt:lpstr>Acrobat Document</vt:lpstr>
      <vt:lpstr>‘Team Sheffield’ Ageing Well Programme </vt:lpstr>
      <vt:lpstr>The Ageing Well Programme </vt:lpstr>
      <vt:lpstr>The ageing Well programme </vt:lpstr>
      <vt:lpstr>How are we approaching this work in Sheffield?</vt:lpstr>
      <vt:lpstr>PowerPoint Presentation</vt:lpstr>
      <vt:lpstr>Programme Principles </vt:lpstr>
      <vt:lpstr>What Matters to you</vt:lpstr>
      <vt:lpstr>Three Core workstreams within the ageing Well programme </vt:lpstr>
      <vt:lpstr>PowerPoint Presentation</vt:lpstr>
      <vt:lpstr>Enhanced Health in Care homes (EHiCH)</vt:lpstr>
      <vt:lpstr>Enhanced Health in Care home Framework </vt:lpstr>
      <vt:lpstr>Enhanced Health in Care homes Delivery in Sheffield</vt:lpstr>
      <vt:lpstr>PowerPoint Presentation</vt:lpstr>
      <vt:lpstr>PowerPoint Presentation</vt:lpstr>
      <vt:lpstr>Urgent community Response </vt:lpstr>
      <vt:lpstr>Urgent Community Response (UCR) </vt:lpstr>
      <vt:lpstr>Urgent Community Response Delivery in Sheffield</vt:lpstr>
      <vt:lpstr>PowerPoint Presentation</vt:lpstr>
      <vt:lpstr>PowerPoint Presentation</vt:lpstr>
      <vt:lpstr>Anticipatory Care </vt:lpstr>
      <vt:lpstr>Anticipatory Care Framework </vt:lpstr>
      <vt:lpstr>The anticipatory Care Operating Model </vt:lpstr>
      <vt:lpstr>Interventions Framework </vt:lpstr>
      <vt:lpstr>Anticipatory Care Delivery in Sheffield</vt:lpstr>
      <vt:lpstr>PowerPoint Presentation</vt:lpstr>
      <vt:lpstr>Further information and contacts</vt:lpstr>
    </vt:vector>
  </TitlesOfParts>
  <Company>Sheffield Teaching Hospital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services two- hour response</dc:title>
  <dc:creator>Chapman, Helen (Primary &amp; Community Services)</dc:creator>
  <cp:lastModifiedBy>CAROLAN, Charlotte (SHEFFIELD TEACHING HOSPITALS NHS FOUNDATION TRUST)</cp:lastModifiedBy>
  <cp:revision>47</cp:revision>
  <dcterms:created xsi:type="dcterms:W3CDTF">2021-06-18T14:47:37Z</dcterms:created>
  <dcterms:modified xsi:type="dcterms:W3CDTF">2022-10-31T13:15:49Z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0x01010015AB58AA1E53EC4EB82345D464840913</vt:lpwstr>
  </property>
  <property fmtid="{D5CDD505-2E9C-101B-9397-08002B2CF9AE}" pid="3" name="_dlc_DocIdItemGuid">
    <vt:lpwstr>e87cb0b3-3d93-42fe-bded-e17628522efa</vt:lpwstr>
  </property>
</Properties>
</file>